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1/6/2021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48797" y="1673014"/>
            <a:ext cx="8826277" cy="1646302"/>
          </a:xfrm>
        </p:spPr>
        <p:txBody>
          <a:bodyPr/>
          <a:lstStyle/>
          <a:p>
            <a:r>
              <a:rPr lang="en-US" sz="7200" smtClean="0">
                <a:solidFill>
                  <a:schemeClr val="tx1"/>
                </a:solidFill>
              </a:rPr>
              <a:t>BÁO CÁO ĐỒ ÁN CMS</a:t>
            </a:r>
            <a:endParaRPr lang="en-US" sz="7200">
              <a:solidFill>
                <a:schemeClr val="tx1"/>
              </a:solidFill>
            </a:endParaRPr>
          </a:p>
        </p:txBody>
      </p:sp>
      <p:sp>
        <p:nvSpPr>
          <p:cNvPr id="3" name="Subtitle 2"/>
          <p:cNvSpPr>
            <a:spLocks noGrp="1"/>
          </p:cNvSpPr>
          <p:nvPr>
            <p:ph type="subTitle" idx="1"/>
          </p:nvPr>
        </p:nvSpPr>
        <p:spPr>
          <a:xfrm>
            <a:off x="1441753" y="3606699"/>
            <a:ext cx="7766936" cy="1096899"/>
          </a:xfrm>
        </p:spPr>
        <p:txBody>
          <a:bodyPr>
            <a:normAutofit/>
          </a:bodyPr>
          <a:lstStyle/>
          <a:p>
            <a:r>
              <a:rPr lang="en-US" sz="3200" smtClean="0">
                <a:solidFill>
                  <a:schemeClr val="tx1"/>
                </a:solidFill>
              </a:rPr>
              <a:t>Gv: Bùi Thị Phương Thảo</a:t>
            </a:r>
            <a:endParaRPr lang="en-US" sz="3200">
              <a:solidFill>
                <a:schemeClr val="tx1"/>
              </a:solidFill>
            </a:endParaRPr>
          </a:p>
        </p:txBody>
      </p:sp>
    </p:spTree>
    <p:extLst>
      <p:ext uri="{BB962C8B-B14F-4D97-AF65-F5344CB8AC3E}">
        <p14:creationId xmlns:p14="http://schemas.microsoft.com/office/powerpoint/2010/main" val="439809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287383"/>
            <a:ext cx="4090609" cy="5753979"/>
          </a:xfrm>
        </p:spPr>
        <p:txBody>
          <a:bodyPr>
            <a:normAutofit/>
          </a:bodyPr>
          <a:lstStyle/>
          <a:p>
            <a:r>
              <a:rPr lang="en-US" sz="2800" smtClean="0"/>
              <a:t>Bước 4: Tiếp đến là cài đặt thông tin cho cửa hang của bạn, tại đây có một số mục như vị trí, tiền tệ,…Tại đây sẽ thiết lập theo nhu cầu lập website của từng người.</a:t>
            </a:r>
            <a:endParaRPr lang="en-US" sz="2800"/>
          </a:p>
        </p:txBody>
      </p:sp>
      <p:pic>
        <p:nvPicPr>
          <p:cNvPr id="4" name="Picture 3" descr="Thiết lập vị trí và định dạng tiền tệ phù hợp với Việt Nam."/>
          <p:cNvPicPr/>
          <p:nvPr/>
        </p:nvPicPr>
        <p:blipFill>
          <a:blip r:embed="rId2">
            <a:extLst>
              <a:ext uri="{28A0092B-C50C-407E-A947-70E740481C1C}">
                <a14:useLocalDpi xmlns:a14="http://schemas.microsoft.com/office/drawing/2010/main" val="0"/>
              </a:ext>
            </a:extLst>
          </a:blip>
          <a:srcRect/>
          <a:stretch>
            <a:fillRect/>
          </a:stretch>
        </p:blipFill>
        <p:spPr bwMode="auto">
          <a:xfrm>
            <a:off x="4859385" y="576669"/>
            <a:ext cx="4807129" cy="5464693"/>
          </a:xfrm>
          <a:prstGeom prst="rect">
            <a:avLst/>
          </a:prstGeom>
          <a:noFill/>
          <a:ln>
            <a:noFill/>
          </a:ln>
        </p:spPr>
      </p:pic>
    </p:spTree>
    <p:extLst>
      <p:ext uri="{BB962C8B-B14F-4D97-AF65-F5344CB8AC3E}">
        <p14:creationId xmlns:p14="http://schemas.microsoft.com/office/powerpoint/2010/main" val="2407637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87383"/>
            <a:ext cx="4116735" cy="5753979"/>
          </a:xfrm>
        </p:spPr>
        <p:txBody>
          <a:bodyPr>
            <a:normAutofit/>
          </a:bodyPr>
          <a:lstStyle/>
          <a:p>
            <a:r>
              <a:rPr lang="en-US" sz="2800" smtClean="0"/>
              <a:t>Bước 5: Thiết lập thanh toán cho cửa hang của bạn, tại đây bạn có thể chọn các loại hình thanh toán phù hợp với cửa hang</a:t>
            </a:r>
            <a:endParaRPr lang="en-US" sz="2800"/>
          </a:p>
        </p:txBody>
      </p:sp>
      <p:pic>
        <p:nvPicPr>
          <p:cNvPr id="4" name="Picture 3" descr="thiet-lap-woocommerce-02"/>
          <p:cNvPicPr/>
          <p:nvPr/>
        </p:nvPicPr>
        <p:blipFill>
          <a:blip r:embed="rId2">
            <a:extLst>
              <a:ext uri="{28A0092B-C50C-407E-A947-70E740481C1C}">
                <a14:useLocalDpi xmlns:a14="http://schemas.microsoft.com/office/drawing/2010/main" val="0"/>
              </a:ext>
            </a:extLst>
          </a:blip>
          <a:srcRect/>
          <a:stretch>
            <a:fillRect/>
          </a:stretch>
        </p:blipFill>
        <p:spPr bwMode="auto">
          <a:xfrm>
            <a:off x="5009409" y="287383"/>
            <a:ext cx="4330534" cy="5753979"/>
          </a:xfrm>
          <a:prstGeom prst="rect">
            <a:avLst/>
          </a:prstGeom>
          <a:noFill/>
          <a:ln>
            <a:noFill/>
          </a:ln>
        </p:spPr>
      </p:pic>
    </p:spTree>
    <p:extLst>
      <p:ext uri="{BB962C8B-B14F-4D97-AF65-F5344CB8AC3E}">
        <p14:creationId xmlns:p14="http://schemas.microsoft.com/office/powerpoint/2010/main" val="3482232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87383"/>
            <a:ext cx="8596668" cy="5753979"/>
          </a:xfrm>
        </p:spPr>
        <p:txBody>
          <a:bodyPr>
            <a:normAutofit/>
          </a:bodyPr>
          <a:lstStyle/>
          <a:p>
            <a:r>
              <a:rPr lang="en-US" sz="2800" smtClean="0"/>
              <a:t>Bước 6: Hoàn thành thiết lập, nhấn nút Cho Phép để plugin thu thập thông tin website và hoàn tất cài đặt.</a:t>
            </a:r>
            <a:endParaRPr lang="en-US" sz="2800"/>
          </a:p>
        </p:txBody>
      </p:sp>
      <p:pic>
        <p:nvPicPr>
          <p:cNvPr id="4" name="Picture 3" descr="https://thachpham.com/wp-content/uploads/2015/10/cai-dat-woocommerce-05.jpg"/>
          <p:cNvPicPr/>
          <p:nvPr/>
        </p:nvPicPr>
        <p:blipFill>
          <a:blip r:embed="rId2">
            <a:extLst>
              <a:ext uri="{28A0092B-C50C-407E-A947-70E740481C1C}">
                <a14:useLocalDpi xmlns:a14="http://schemas.microsoft.com/office/drawing/2010/main" val="0"/>
              </a:ext>
            </a:extLst>
          </a:blip>
          <a:srcRect/>
          <a:stretch>
            <a:fillRect/>
          </a:stretch>
        </p:blipFill>
        <p:spPr bwMode="auto">
          <a:xfrm>
            <a:off x="3239588" y="1229400"/>
            <a:ext cx="5108711" cy="5009339"/>
          </a:xfrm>
          <a:prstGeom prst="rect">
            <a:avLst/>
          </a:prstGeom>
          <a:noFill/>
          <a:ln>
            <a:noFill/>
          </a:ln>
        </p:spPr>
      </p:pic>
    </p:spTree>
    <p:extLst>
      <p:ext uri="{BB962C8B-B14F-4D97-AF65-F5344CB8AC3E}">
        <p14:creationId xmlns:p14="http://schemas.microsoft.com/office/powerpoint/2010/main" val="3609367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5. Lập trình theme WordPress.</a:t>
            </a:r>
            <a:endParaRPr lang="en-US">
              <a:solidFill>
                <a:schemeClr val="tx1"/>
              </a:solidFill>
            </a:endParaRPr>
          </a:p>
        </p:txBody>
      </p:sp>
      <p:sp>
        <p:nvSpPr>
          <p:cNvPr id="3" name="Content Placeholder 2"/>
          <p:cNvSpPr>
            <a:spLocks noGrp="1"/>
          </p:cNvSpPr>
          <p:nvPr>
            <p:ph idx="1"/>
          </p:nvPr>
        </p:nvSpPr>
        <p:spPr>
          <a:xfrm>
            <a:off x="559768" y="1270000"/>
            <a:ext cx="8596668" cy="3880773"/>
          </a:xfrm>
        </p:spPr>
        <p:txBody>
          <a:bodyPr>
            <a:normAutofit/>
          </a:bodyPr>
          <a:lstStyle/>
          <a:p>
            <a:r>
              <a:rPr lang="en-US" sz="2800" smtClean="0">
                <a:solidFill>
                  <a:schemeClr val="tx1"/>
                </a:solidFill>
              </a:rPr>
              <a:t>Vì nhu cầu sử dụng website với nhiều mục đích khác sau tùy vào người dùng, nên chúng ta cần sử dụng code để cá nhân hóa theme có sẵn của WordPress .</a:t>
            </a:r>
            <a:endParaRPr lang="en-US" sz="2800">
              <a:solidFill>
                <a:schemeClr val="tx1"/>
              </a:solidFill>
            </a:endParaRPr>
          </a:p>
        </p:txBody>
      </p:sp>
      <p:pic>
        <p:nvPicPr>
          <p:cNvPr id="2050" name="Picture 2" descr="https://ankitblog.com/wp-content/uploads/2020/07/Best-Wordpress-The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158" y="2786742"/>
            <a:ext cx="6471437" cy="364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762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769" y="165463"/>
            <a:ext cx="8596668" cy="1320800"/>
          </a:xfrm>
        </p:spPr>
        <p:txBody>
          <a:bodyPr/>
          <a:lstStyle/>
          <a:p>
            <a:r>
              <a:rPr lang="en-US" smtClean="0">
                <a:solidFill>
                  <a:schemeClr val="tx1"/>
                </a:solidFill>
              </a:rPr>
              <a:t>Hướng dẫn tạo và chỉnh sửa theme WordPress</a:t>
            </a:r>
            <a:endParaRPr lang="en-US">
              <a:solidFill>
                <a:schemeClr val="tx1"/>
              </a:solidFill>
            </a:endParaRPr>
          </a:p>
        </p:txBody>
      </p:sp>
      <p:sp>
        <p:nvSpPr>
          <p:cNvPr id="3" name="Content Placeholder 2"/>
          <p:cNvSpPr>
            <a:spLocks noGrp="1"/>
          </p:cNvSpPr>
          <p:nvPr>
            <p:ph idx="1"/>
          </p:nvPr>
        </p:nvSpPr>
        <p:spPr>
          <a:xfrm>
            <a:off x="429139" y="1603828"/>
            <a:ext cx="9629260" cy="3880773"/>
          </a:xfrm>
        </p:spPr>
        <p:txBody>
          <a:bodyPr/>
          <a:lstStyle/>
          <a:p>
            <a:pPr marL="342900" lvl="1" indent="-342900"/>
            <a:r>
              <a:rPr lang="en-US" sz="2800" smtClean="0">
                <a:solidFill>
                  <a:schemeClr val="tx1"/>
                </a:solidFill>
              </a:rPr>
              <a:t>Bước 1: Tạo folder theme mới,</a:t>
            </a:r>
            <a:r>
              <a:rPr lang="en-US" sz="2800">
                <a:solidFill>
                  <a:schemeClr val="tx1"/>
                </a:solidFill>
              </a:rPr>
              <a:t> Tại đường dẫn C:\xamppp\htdocs\Nhom4\wordpress\wp-content\themes trong thư mục wordpress vừa cài đặt ở trên.</a:t>
            </a:r>
          </a:p>
          <a:p>
            <a:endParaRPr lang="en-US">
              <a:solidFill>
                <a:schemeClr val="tx1"/>
              </a:solidFill>
            </a:endParaRPr>
          </a:p>
        </p:txBody>
      </p:sp>
      <p:pic>
        <p:nvPicPr>
          <p:cNvPr id="4" name="Picture 3"/>
          <p:cNvPicPr/>
          <p:nvPr/>
        </p:nvPicPr>
        <p:blipFill>
          <a:blip r:embed="rId2"/>
          <a:stretch>
            <a:fillRect/>
          </a:stretch>
        </p:blipFill>
        <p:spPr>
          <a:xfrm>
            <a:off x="666837" y="3135902"/>
            <a:ext cx="9153863" cy="3199584"/>
          </a:xfrm>
          <a:prstGeom prst="rect">
            <a:avLst/>
          </a:prstGeom>
        </p:spPr>
      </p:pic>
    </p:spTree>
    <p:extLst>
      <p:ext uri="{BB962C8B-B14F-4D97-AF65-F5344CB8AC3E}">
        <p14:creationId xmlns:p14="http://schemas.microsoft.com/office/powerpoint/2010/main" val="1563979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328" y="346967"/>
            <a:ext cx="7308132" cy="5819293"/>
          </a:xfrm>
        </p:spPr>
        <p:txBody>
          <a:bodyPr>
            <a:normAutofit/>
          </a:bodyPr>
          <a:lstStyle/>
          <a:p>
            <a:r>
              <a:rPr lang="en-US" sz="2800" smtClean="0"/>
              <a:t>Bước 2:Tạo các file cần thiết cho theme. </a:t>
            </a:r>
          </a:p>
          <a:p>
            <a:r>
              <a:rPr lang="en-US" sz="1600" smtClean="0"/>
              <a:t>1.</a:t>
            </a:r>
            <a:r>
              <a:rPr lang="en-US" sz="1600"/>
              <a:t> Thư mục frontend chứa các file css, js, image, và thư mục inc chứa </a:t>
            </a:r>
            <a:r>
              <a:rPr lang="en-US" sz="1600"/>
              <a:t>file </a:t>
            </a:r>
            <a:r>
              <a:rPr lang="en-US" sz="1600" smtClean="0"/>
              <a:t>class-wp-bootstrap-navwalker.php.</a:t>
            </a:r>
          </a:p>
          <a:p>
            <a:r>
              <a:rPr lang="en-US" sz="1600" smtClean="0"/>
              <a:t>2.</a:t>
            </a:r>
            <a:r>
              <a:rPr lang="en-US" sz="1600"/>
              <a:t> File footer.php là file được thêm vào cuối trang web, hiển thị nội dung cuối trang </a:t>
            </a:r>
            <a:r>
              <a:rPr lang="en-US" sz="1600"/>
              <a:t>web</a:t>
            </a:r>
            <a:r>
              <a:rPr lang="en-US" sz="1600" smtClean="0"/>
              <a:t>.</a:t>
            </a:r>
          </a:p>
          <a:p>
            <a:r>
              <a:rPr lang="en-US" sz="1600" smtClean="0"/>
              <a:t>3.</a:t>
            </a:r>
            <a:r>
              <a:rPr lang="en-US" sz="1600"/>
              <a:t> File functions.php là file chức năng của theme sẽ được viết trong file này. Tập tin này tuy không thuộc template của theme. Code ( PHP ) trong đây sẽ được thực </a:t>
            </a:r>
            <a:r>
              <a:rPr lang="en-US" sz="1600"/>
              <a:t>thi </a:t>
            </a:r>
            <a:r>
              <a:rPr lang="en-US" sz="1600" smtClean="0"/>
              <a:t>khi</a:t>
            </a:r>
          </a:p>
          <a:p>
            <a:r>
              <a:rPr lang="en-US" sz="1600" smtClean="0"/>
              <a:t>4.</a:t>
            </a:r>
            <a:r>
              <a:rPr lang="en-US" sz="1600"/>
              <a:t> header.php Là phần header của trang web, chứa thông tin meta link css và js và dữ liệu </a:t>
            </a:r>
            <a:r>
              <a:rPr lang="en-US" sz="1600"/>
              <a:t>khác</a:t>
            </a:r>
            <a:r>
              <a:rPr lang="en-US" sz="1600" smtClean="0"/>
              <a:t>.</a:t>
            </a:r>
          </a:p>
          <a:p>
            <a:r>
              <a:rPr lang="en-US" sz="1600" smtClean="0"/>
              <a:t>5.</a:t>
            </a:r>
            <a:r>
              <a:rPr lang="en-US" sz="1600"/>
              <a:t> index.php Là file chính của theme. Trong theme phải có file này. không chỉ sử dụng cho trang chủ .các template khác chưa có trong theme nó sẽ sử dụng file </a:t>
            </a:r>
            <a:r>
              <a:rPr lang="en-US" sz="1600"/>
              <a:t>này</a:t>
            </a:r>
            <a:r>
              <a:rPr lang="en-US" sz="1600" smtClean="0"/>
              <a:t>.</a:t>
            </a:r>
          </a:p>
          <a:p>
            <a:r>
              <a:rPr lang="en-US" sz="1600" smtClean="0"/>
              <a:t>6.</a:t>
            </a:r>
            <a:r>
              <a:rPr lang="en-US" sz="1600"/>
              <a:t> screenshot.png Là hình ảnh đại diện của </a:t>
            </a:r>
            <a:r>
              <a:rPr lang="en-US" sz="1600"/>
              <a:t>theme</a:t>
            </a:r>
            <a:r>
              <a:rPr lang="en-US" sz="1600" smtClean="0"/>
              <a:t>.</a:t>
            </a:r>
          </a:p>
          <a:p>
            <a:r>
              <a:rPr lang="en-US" sz="1600" smtClean="0"/>
              <a:t>7.</a:t>
            </a:r>
            <a:r>
              <a:rPr lang="en-US" sz="1600"/>
              <a:t> style.css là file viết style của theme. Trong theme phải có file này. Nó chứa thông tin của theme như tên theme, tên tác giả, số phiên bản.</a:t>
            </a:r>
            <a:endParaRPr lang="en-US" sz="1600"/>
          </a:p>
        </p:txBody>
      </p:sp>
      <p:pic>
        <p:nvPicPr>
          <p:cNvPr id="5" name="Picture 4"/>
          <p:cNvPicPr>
            <a:picLocks noChangeAspect="1"/>
          </p:cNvPicPr>
          <p:nvPr/>
        </p:nvPicPr>
        <p:blipFill>
          <a:blip r:embed="rId2"/>
          <a:stretch>
            <a:fillRect/>
          </a:stretch>
        </p:blipFill>
        <p:spPr>
          <a:xfrm>
            <a:off x="7776460" y="817821"/>
            <a:ext cx="3303065" cy="4877584"/>
          </a:xfrm>
          <a:prstGeom prst="rect">
            <a:avLst/>
          </a:prstGeom>
        </p:spPr>
      </p:pic>
    </p:spTree>
    <p:extLst>
      <p:ext uri="{BB962C8B-B14F-4D97-AF65-F5344CB8AC3E}">
        <p14:creationId xmlns:p14="http://schemas.microsoft.com/office/powerpoint/2010/main" val="3222321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300447"/>
            <a:ext cx="8793237" cy="5740916"/>
          </a:xfrm>
        </p:spPr>
        <p:txBody>
          <a:bodyPr>
            <a:normAutofit/>
          </a:bodyPr>
          <a:lstStyle/>
          <a:p>
            <a:r>
              <a:rPr lang="en-US" sz="2800" smtClean="0">
                <a:solidFill>
                  <a:schemeClr val="tx1"/>
                </a:solidFill>
              </a:rPr>
              <a:t>Bước 3: Code nội dung cho từng file, mỗi file phải đúng định dạng, đúng code mới hiển thị đúng giao diện của website.</a:t>
            </a:r>
          </a:p>
          <a:p>
            <a:r>
              <a:rPr lang="en-US" sz="2800" smtClean="0">
                <a:solidFill>
                  <a:schemeClr val="tx1"/>
                </a:solidFill>
              </a:rPr>
              <a:t>3.1) Nội dung file header.php</a:t>
            </a:r>
          </a:p>
          <a:p>
            <a:r>
              <a:rPr lang="en-US" sz="2800" smtClean="0">
                <a:solidFill>
                  <a:schemeClr val="tx1"/>
                </a:solidFill>
              </a:rPr>
              <a:t>3.1.1) Phần thẻ head của file header</a:t>
            </a:r>
            <a:endParaRPr lang="en-US" sz="2800">
              <a:solidFill>
                <a:schemeClr val="tx1"/>
              </a:solidFill>
            </a:endParaRPr>
          </a:p>
        </p:txBody>
      </p:sp>
      <p:pic>
        <p:nvPicPr>
          <p:cNvPr id="4" name="Picture 3"/>
          <p:cNvPicPr/>
          <p:nvPr/>
        </p:nvPicPr>
        <p:blipFill rotWithShape="1">
          <a:blip r:embed="rId2"/>
          <a:srcRect l="422" t="-405" r="-30" b="1184"/>
          <a:stretch/>
        </p:blipFill>
        <p:spPr bwMode="auto">
          <a:xfrm>
            <a:off x="1234530" y="2852056"/>
            <a:ext cx="8718583" cy="30001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471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3.1.2)Phần header của file header.php</a:t>
            </a:r>
            <a:endParaRPr lang="en-US" sz="2800"/>
          </a:p>
        </p:txBody>
      </p:sp>
      <p:pic>
        <p:nvPicPr>
          <p:cNvPr id="4" name="Picture 3"/>
          <p:cNvPicPr/>
          <p:nvPr/>
        </p:nvPicPr>
        <p:blipFill>
          <a:blip r:embed="rId2"/>
          <a:stretch>
            <a:fillRect/>
          </a:stretch>
        </p:blipFill>
        <p:spPr>
          <a:xfrm>
            <a:off x="598957" y="805271"/>
            <a:ext cx="8904995" cy="5236091"/>
          </a:xfrm>
          <a:prstGeom prst="rect">
            <a:avLst/>
          </a:prstGeom>
        </p:spPr>
      </p:pic>
    </p:spTree>
    <p:extLst>
      <p:ext uri="{BB962C8B-B14F-4D97-AF65-F5344CB8AC3E}">
        <p14:creationId xmlns:p14="http://schemas.microsoft.com/office/powerpoint/2010/main" val="901907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3.1.3)Phần menu của file header.php</a:t>
            </a:r>
            <a:endParaRPr lang="en-US" sz="2800"/>
          </a:p>
        </p:txBody>
      </p:sp>
      <p:pic>
        <p:nvPicPr>
          <p:cNvPr id="5" name="Picture 4"/>
          <p:cNvPicPr/>
          <p:nvPr/>
        </p:nvPicPr>
        <p:blipFill>
          <a:blip r:embed="rId2"/>
          <a:stretch>
            <a:fillRect/>
          </a:stretch>
        </p:blipFill>
        <p:spPr>
          <a:xfrm>
            <a:off x="598957" y="957579"/>
            <a:ext cx="9419718" cy="5338717"/>
          </a:xfrm>
          <a:prstGeom prst="rect">
            <a:avLst/>
          </a:prstGeom>
        </p:spPr>
      </p:pic>
    </p:spTree>
    <p:extLst>
      <p:ext uri="{BB962C8B-B14F-4D97-AF65-F5344CB8AC3E}">
        <p14:creationId xmlns:p14="http://schemas.microsoft.com/office/powerpoint/2010/main" val="3408288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3.2) Nội dung file footer.php</a:t>
            </a:r>
          </a:p>
          <a:p>
            <a:r>
              <a:rPr lang="en-US" sz="2800" smtClean="0"/>
              <a:t>3.2.1) Nội dung phần lấy danh mục của file footer</a:t>
            </a:r>
            <a:endParaRPr lang="en-US" sz="2800"/>
          </a:p>
        </p:txBody>
      </p:sp>
      <p:pic>
        <p:nvPicPr>
          <p:cNvPr id="4" name="Picture 3"/>
          <p:cNvPicPr/>
          <p:nvPr/>
        </p:nvPicPr>
        <p:blipFill>
          <a:blip r:embed="rId2"/>
          <a:stretch>
            <a:fillRect/>
          </a:stretch>
        </p:blipFill>
        <p:spPr>
          <a:xfrm>
            <a:off x="877389" y="1416866"/>
            <a:ext cx="9553807" cy="5166813"/>
          </a:xfrm>
          <a:prstGeom prst="rect">
            <a:avLst/>
          </a:prstGeom>
        </p:spPr>
      </p:pic>
    </p:spTree>
    <p:extLst>
      <p:ext uri="{BB962C8B-B14F-4D97-AF65-F5344CB8AC3E}">
        <p14:creationId xmlns:p14="http://schemas.microsoft.com/office/powerpoint/2010/main" val="2065665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7200" smtClean="0">
                <a:solidFill>
                  <a:schemeClr val="tx1"/>
                </a:solidFill>
              </a:rPr>
              <a:t>Nhóm 4</a:t>
            </a:r>
            <a:endParaRPr lang="en-US" sz="7200">
              <a:solidFill>
                <a:schemeClr val="tx1"/>
              </a:solidFill>
            </a:endParaRPr>
          </a:p>
        </p:txBody>
      </p:sp>
      <p:sp>
        <p:nvSpPr>
          <p:cNvPr id="3" name="Content Placeholder 2"/>
          <p:cNvSpPr>
            <a:spLocks noGrp="1"/>
          </p:cNvSpPr>
          <p:nvPr>
            <p:ph idx="1"/>
          </p:nvPr>
        </p:nvSpPr>
        <p:spPr/>
        <p:txBody>
          <a:bodyPr>
            <a:normAutofit/>
          </a:bodyPr>
          <a:lstStyle/>
          <a:p>
            <a:pPr marL="0" indent="0">
              <a:buNone/>
            </a:pPr>
            <a:r>
              <a:rPr lang="en-US" sz="3600" smtClean="0">
                <a:solidFill>
                  <a:schemeClr val="tx1"/>
                </a:solidFill>
              </a:rPr>
              <a:t>Thành viên :</a:t>
            </a:r>
          </a:p>
          <a:p>
            <a:r>
              <a:rPr lang="en-US" sz="3600" smtClean="0">
                <a:solidFill>
                  <a:schemeClr val="tx1"/>
                </a:solidFill>
              </a:rPr>
              <a:t>Phạm Văn Hiệu ( Nhóm trưởng)</a:t>
            </a:r>
          </a:p>
          <a:p>
            <a:r>
              <a:rPr lang="en-US" sz="3600" smtClean="0">
                <a:solidFill>
                  <a:schemeClr val="tx1"/>
                </a:solidFill>
              </a:rPr>
              <a:t>Huỳnh Đại Long</a:t>
            </a:r>
          </a:p>
          <a:p>
            <a:r>
              <a:rPr lang="en-US" sz="3600" smtClean="0">
                <a:solidFill>
                  <a:schemeClr val="tx1"/>
                </a:solidFill>
              </a:rPr>
              <a:t>Nguyễn Đức Duy</a:t>
            </a:r>
            <a:endParaRPr lang="en-US" sz="3600">
              <a:solidFill>
                <a:schemeClr val="tx1"/>
              </a:solidFill>
            </a:endParaRPr>
          </a:p>
        </p:txBody>
      </p:sp>
    </p:spTree>
    <p:extLst>
      <p:ext uri="{BB962C8B-B14F-4D97-AF65-F5344CB8AC3E}">
        <p14:creationId xmlns:p14="http://schemas.microsoft.com/office/powerpoint/2010/main" val="2586937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3.2.2) Phân footer của file footer</a:t>
            </a:r>
            <a:endParaRPr lang="en-US" sz="2800"/>
          </a:p>
        </p:txBody>
      </p:sp>
      <p:pic>
        <p:nvPicPr>
          <p:cNvPr id="5" name="Picture 4"/>
          <p:cNvPicPr/>
          <p:nvPr/>
        </p:nvPicPr>
        <p:blipFill>
          <a:blip r:embed="rId2"/>
          <a:stretch>
            <a:fillRect/>
          </a:stretch>
        </p:blipFill>
        <p:spPr>
          <a:xfrm>
            <a:off x="598957" y="876254"/>
            <a:ext cx="8767112" cy="5660871"/>
          </a:xfrm>
          <a:prstGeom prst="rect">
            <a:avLst/>
          </a:prstGeom>
        </p:spPr>
      </p:pic>
    </p:spTree>
    <p:extLst>
      <p:ext uri="{BB962C8B-B14F-4D97-AF65-F5344CB8AC3E}">
        <p14:creationId xmlns:p14="http://schemas.microsoft.com/office/powerpoint/2010/main" val="1431334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3.3) Nội dung file function.php</a:t>
            </a:r>
          </a:p>
          <a:p>
            <a:r>
              <a:rPr lang="en-US" sz="2800" smtClean="0"/>
              <a:t>3.3.1) Khai báo đường dẫn theme hiện tại</a:t>
            </a:r>
            <a:endParaRPr lang="en-US" sz="2800"/>
          </a:p>
        </p:txBody>
      </p:sp>
      <p:pic>
        <p:nvPicPr>
          <p:cNvPr id="5" name="Picture 4" descr="C:\Users\VANHIE~1\AppData\Local\Temp\SNAGHTML15bb44b7.PNG"/>
          <p:cNvPicPr/>
          <p:nvPr/>
        </p:nvPicPr>
        <p:blipFill>
          <a:blip r:embed="rId2">
            <a:extLst>
              <a:ext uri="{28A0092B-C50C-407E-A947-70E740481C1C}">
                <a14:useLocalDpi xmlns:a14="http://schemas.microsoft.com/office/drawing/2010/main" val="0"/>
              </a:ext>
            </a:extLst>
          </a:blip>
          <a:srcRect/>
          <a:stretch>
            <a:fillRect/>
          </a:stretch>
        </p:blipFill>
        <p:spPr bwMode="auto">
          <a:xfrm>
            <a:off x="598957" y="1792885"/>
            <a:ext cx="9677432" cy="2742973"/>
          </a:xfrm>
          <a:prstGeom prst="rect">
            <a:avLst/>
          </a:prstGeom>
          <a:noFill/>
          <a:ln>
            <a:noFill/>
          </a:ln>
        </p:spPr>
      </p:pic>
    </p:spTree>
    <p:extLst>
      <p:ext uri="{BB962C8B-B14F-4D97-AF65-F5344CB8AC3E}">
        <p14:creationId xmlns:p14="http://schemas.microsoft.com/office/powerpoint/2010/main" val="1203546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3.3.2) Đăng kí chức năng menu.</a:t>
            </a:r>
            <a:endParaRPr lang="en-US" sz="2800"/>
          </a:p>
        </p:txBody>
      </p:sp>
      <p:pic>
        <p:nvPicPr>
          <p:cNvPr id="4" name="Picture 3"/>
          <p:cNvPicPr/>
          <p:nvPr/>
        </p:nvPicPr>
        <p:blipFill>
          <a:blip r:embed="rId2"/>
          <a:stretch>
            <a:fillRect/>
          </a:stretch>
        </p:blipFill>
        <p:spPr>
          <a:xfrm>
            <a:off x="598957" y="1138600"/>
            <a:ext cx="9554060" cy="2701880"/>
          </a:xfrm>
          <a:prstGeom prst="rect">
            <a:avLst/>
          </a:prstGeom>
        </p:spPr>
      </p:pic>
    </p:spTree>
    <p:extLst>
      <p:ext uri="{BB962C8B-B14F-4D97-AF65-F5344CB8AC3E}">
        <p14:creationId xmlns:p14="http://schemas.microsoft.com/office/powerpoint/2010/main" val="169705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3.3.3) Đăng kí chức năng sidebar.</a:t>
            </a:r>
            <a:endParaRPr lang="en-US" sz="2800"/>
          </a:p>
        </p:txBody>
      </p:sp>
      <p:pic>
        <p:nvPicPr>
          <p:cNvPr id="5" name="Picture 4"/>
          <p:cNvPicPr/>
          <p:nvPr/>
        </p:nvPicPr>
        <p:blipFill>
          <a:blip r:embed="rId2"/>
          <a:stretch>
            <a:fillRect/>
          </a:stretch>
        </p:blipFill>
        <p:spPr>
          <a:xfrm>
            <a:off x="598957" y="1042487"/>
            <a:ext cx="9941636" cy="4685365"/>
          </a:xfrm>
          <a:prstGeom prst="rect">
            <a:avLst/>
          </a:prstGeom>
        </p:spPr>
      </p:pic>
    </p:spTree>
    <p:extLst>
      <p:ext uri="{BB962C8B-B14F-4D97-AF65-F5344CB8AC3E}">
        <p14:creationId xmlns:p14="http://schemas.microsoft.com/office/powerpoint/2010/main" val="828485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3.3.4) Yêu cầu load </a:t>
            </a:r>
            <a:r>
              <a:rPr lang="en-US" sz="2800"/>
              <a:t>file.</a:t>
            </a:r>
          </a:p>
          <a:p>
            <a:pPr marL="0" indent="0">
              <a:buNone/>
            </a:pPr>
            <a:endParaRPr lang="en-US" sz="2800"/>
          </a:p>
          <a:p>
            <a:pPr marL="0" indent="0">
              <a:buNone/>
            </a:pPr>
            <a:endParaRPr lang="en-US" sz="2800"/>
          </a:p>
          <a:p>
            <a:r>
              <a:rPr lang="en-US" sz="2800" smtClean="0"/>
              <a:t> 3.3.5) Thêm logo vào trang quản trị .</a:t>
            </a:r>
            <a:endParaRPr lang="en-US" sz="2800"/>
          </a:p>
        </p:txBody>
      </p:sp>
      <p:pic>
        <p:nvPicPr>
          <p:cNvPr id="4" name="Picture 3"/>
          <p:cNvPicPr/>
          <p:nvPr/>
        </p:nvPicPr>
        <p:blipFill>
          <a:blip r:embed="rId2"/>
          <a:stretch>
            <a:fillRect/>
          </a:stretch>
        </p:blipFill>
        <p:spPr>
          <a:xfrm>
            <a:off x="598957" y="819921"/>
            <a:ext cx="9613129" cy="852125"/>
          </a:xfrm>
          <a:prstGeom prst="rect">
            <a:avLst/>
          </a:prstGeom>
        </p:spPr>
      </p:pic>
      <p:pic>
        <p:nvPicPr>
          <p:cNvPr id="6" name="Picture 5"/>
          <p:cNvPicPr/>
          <p:nvPr/>
        </p:nvPicPr>
        <p:blipFill>
          <a:blip r:embed="rId3"/>
          <a:stretch>
            <a:fillRect/>
          </a:stretch>
        </p:blipFill>
        <p:spPr>
          <a:xfrm>
            <a:off x="598957" y="2575286"/>
            <a:ext cx="9750333" cy="3276873"/>
          </a:xfrm>
          <a:prstGeom prst="rect">
            <a:avLst/>
          </a:prstGeom>
        </p:spPr>
      </p:pic>
    </p:spTree>
    <p:extLst>
      <p:ext uri="{BB962C8B-B14F-4D97-AF65-F5344CB8AC3E}">
        <p14:creationId xmlns:p14="http://schemas.microsoft.com/office/powerpoint/2010/main" val="3613659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8957" y="287383"/>
            <a:ext cx="8596668" cy="5753979"/>
          </a:xfrm>
        </p:spPr>
        <p:txBody>
          <a:bodyPr>
            <a:normAutofit/>
          </a:bodyPr>
          <a:lstStyle/>
          <a:p>
            <a:r>
              <a:rPr lang="en-US" sz="2800" smtClean="0"/>
              <a:t>3.4) Code file Index.php</a:t>
            </a:r>
          </a:p>
          <a:p>
            <a:r>
              <a:rPr lang="en-US" sz="2800" smtClean="0"/>
              <a:t>Trang index dùng để hiển thị toàn bộ website như header, content,menu,footer,…</a:t>
            </a:r>
          </a:p>
        </p:txBody>
      </p:sp>
      <p:pic>
        <p:nvPicPr>
          <p:cNvPr id="4" name="Picture 3"/>
          <p:cNvPicPr/>
          <p:nvPr/>
        </p:nvPicPr>
        <p:blipFill>
          <a:blip r:embed="rId2"/>
          <a:stretch>
            <a:fillRect/>
          </a:stretch>
        </p:blipFill>
        <p:spPr>
          <a:xfrm>
            <a:off x="598957" y="1958431"/>
            <a:ext cx="9487778" cy="4246426"/>
          </a:xfrm>
          <a:prstGeom prst="rect">
            <a:avLst/>
          </a:prstGeom>
        </p:spPr>
      </p:pic>
    </p:spTree>
    <p:extLst>
      <p:ext uri="{BB962C8B-B14F-4D97-AF65-F5344CB8AC3E}">
        <p14:creationId xmlns:p14="http://schemas.microsoft.com/office/powerpoint/2010/main" val="246198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260" y="195943"/>
            <a:ext cx="8596668" cy="5753979"/>
          </a:xfrm>
        </p:spPr>
        <p:txBody>
          <a:bodyPr>
            <a:normAutofit/>
          </a:bodyPr>
          <a:lstStyle/>
          <a:p>
            <a:r>
              <a:rPr lang="en-US" sz="2800" smtClean="0"/>
              <a:t>3.5) Code file style.css</a:t>
            </a:r>
          </a:p>
          <a:p>
            <a:r>
              <a:rPr lang="en-US" sz="2800" smtClean="0"/>
              <a:t>File style.css dùng để comment tên theme, tác giả,url,…</a:t>
            </a:r>
          </a:p>
          <a:p>
            <a:endParaRPr lang="en-US" sz="2800" smtClean="0"/>
          </a:p>
        </p:txBody>
      </p:sp>
      <p:pic>
        <p:nvPicPr>
          <p:cNvPr id="5" name="Picture 4"/>
          <p:cNvPicPr/>
          <p:nvPr/>
        </p:nvPicPr>
        <p:blipFill>
          <a:blip r:embed="rId2"/>
          <a:stretch>
            <a:fillRect/>
          </a:stretch>
        </p:blipFill>
        <p:spPr>
          <a:xfrm>
            <a:off x="598957" y="1758482"/>
            <a:ext cx="8944947" cy="3061712"/>
          </a:xfrm>
          <a:prstGeom prst="rect">
            <a:avLst/>
          </a:prstGeom>
        </p:spPr>
      </p:pic>
      <p:sp>
        <p:nvSpPr>
          <p:cNvPr id="2" name="TextBox 1"/>
          <p:cNvSpPr txBox="1"/>
          <p:nvPr/>
        </p:nvSpPr>
        <p:spPr>
          <a:xfrm>
            <a:off x="862149" y="5133703"/>
            <a:ext cx="3833101" cy="1200329"/>
          </a:xfrm>
          <a:prstGeom prst="rect">
            <a:avLst/>
          </a:prstGeom>
          <a:noFill/>
        </p:spPr>
        <p:txBody>
          <a:bodyPr wrap="none" rtlCol="0">
            <a:spAutoFit/>
          </a:bodyPr>
          <a:lstStyle/>
          <a:p>
            <a:pPr marL="342900" indent="-342900">
              <a:buAutoNum type="arabicPeriod"/>
            </a:pPr>
            <a:r>
              <a:rPr lang="en-US" smtClean="0"/>
              <a:t>Tên theme</a:t>
            </a:r>
          </a:p>
          <a:p>
            <a:pPr marL="342900" indent="-342900">
              <a:buAutoNum type="arabicPeriod"/>
            </a:pPr>
            <a:r>
              <a:rPr lang="en-US" smtClean="0"/>
              <a:t>Url theme</a:t>
            </a:r>
          </a:p>
          <a:p>
            <a:pPr marL="342900" indent="-342900">
              <a:buAutoNum type="arabicPeriod"/>
            </a:pPr>
            <a:r>
              <a:rPr lang="en-US" smtClean="0"/>
              <a:t>Tác giả</a:t>
            </a:r>
          </a:p>
          <a:p>
            <a:pPr marL="342900" indent="-342900">
              <a:buAutoNum type="arabicPeriod"/>
            </a:pPr>
            <a:r>
              <a:rPr lang="en-US" smtClean="0"/>
              <a:t>Đường dẫn đến thông tin tác giả</a:t>
            </a:r>
            <a:endParaRPr lang="en-US"/>
          </a:p>
        </p:txBody>
      </p:sp>
      <p:sp>
        <p:nvSpPr>
          <p:cNvPr id="7" name="TextBox 6"/>
          <p:cNvSpPr txBox="1"/>
          <p:nvPr/>
        </p:nvSpPr>
        <p:spPr>
          <a:xfrm>
            <a:off x="5172891" y="5183347"/>
            <a:ext cx="2567113" cy="923330"/>
          </a:xfrm>
          <a:prstGeom prst="rect">
            <a:avLst/>
          </a:prstGeom>
          <a:noFill/>
        </p:spPr>
        <p:txBody>
          <a:bodyPr wrap="none" rtlCol="0">
            <a:spAutoFit/>
          </a:bodyPr>
          <a:lstStyle/>
          <a:p>
            <a:r>
              <a:rPr lang="en-US" smtClean="0"/>
              <a:t>5. Mô tả theme</a:t>
            </a:r>
          </a:p>
          <a:p>
            <a:r>
              <a:rPr lang="en-US" smtClean="0"/>
              <a:t>6.Phiên bản php cần có</a:t>
            </a:r>
          </a:p>
          <a:p>
            <a:r>
              <a:rPr lang="en-US" smtClean="0"/>
              <a:t>7. Phiên bản theme</a:t>
            </a:r>
            <a:endParaRPr lang="en-US"/>
          </a:p>
        </p:txBody>
      </p:sp>
    </p:spTree>
    <p:extLst>
      <p:ext uri="{BB962C8B-B14F-4D97-AF65-F5344CB8AC3E}">
        <p14:creationId xmlns:p14="http://schemas.microsoft.com/office/powerpoint/2010/main" val="459094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6</a:t>
            </a:r>
            <a:r>
              <a:rPr lang="en-US" sz="4000" smtClean="0"/>
              <a:t>. Giao diện theme.</a:t>
            </a:r>
            <a:endParaRPr lang="en-US"/>
          </a:p>
        </p:txBody>
      </p:sp>
      <p:sp>
        <p:nvSpPr>
          <p:cNvPr id="3" name="Content Placeholder 2"/>
          <p:cNvSpPr>
            <a:spLocks noGrp="1"/>
          </p:cNvSpPr>
          <p:nvPr>
            <p:ph idx="1"/>
          </p:nvPr>
        </p:nvSpPr>
        <p:spPr>
          <a:xfrm>
            <a:off x="677334" y="1270000"/>
            <a:ext cx="8596668" cy="3880773"/>
          </a:xfrm>
        </p:spPr>
        <p:txBody>
          <a:bodyPr>
            <a:normAutofit/>
          </a:bodyPr>
          <a:lstStyle/>
          <a:p>
            <a:r>
              <a:rPr lang="en-US" sz="2800" smtClean="0"/>
              <a:t>6.1) Giao diện thông tin theme trong trang admin.</a:t>
            </a:r>
            <a:endParaRPr lang="en-US" sz="2800"/>
          </a:p>
        </p:txBody>
      </p:sp>
      <p:pic>
        <p:nvPicPr>
          <p:cNvPr id="4" name="Picture 3"/>
          <p:cNvPicPr/>
          <p:nvPr/>
        </p:nvPicPr>
        <p:blipFill>
          <a:blip r:embed="rId2"/>
          <a:stretch>
            <a:fillRect/>
          </a:stretch>
        </p:blipFill>
        <p:spPr>
          <a:xfrm>
            <a:off x="677333" y="1930400"/>
            <a:ext cx="7996403" cy="3947625"/>
          </a:xfrm>
          <a:prstGeom prst="rect">
            <a:avLst/>
          </a:prstGeom>
        </p:spPr>
      </p:pic>
    </p:spTree>
    <p:extLst>
      <p:ext uri="{BB962C8B-B14F-4D97-AF65-F5344CB8AC3E}">
        <p14:creationId xmlns:p14="http://schemas.microsoft.com/office/powerpoint/2010/main" val="296011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6.2) Giao diện trang chủ website.</a:t>
            </a:r>
            <a:endParaRPr lang="en-US" sz="2800"/>
          </a:p>
        </p:txBody>
      </p:sp>
      <p:pic>
        <p:nvPicPr>
          <p:cNvPr id="5" name="Picture 4"/>
          <p:cNvPicPr/>
          <p:nvPr/>
        </p:nvPicPr>
        <p:blipFill>
          <a:blip r:embed="rId2"/>
          <a:stretch>
            <a:fillRect/>
          </a:stretch>
        </p:blipFill>
        <p:spPr>
          <a:xfrm>
            <a:off x="7184572" y="697271"/>
            <a:ext cx="3360918" cy="5948224"/>
          </a:xfrm>
          <a:prstGeom prst="rect">
            <a:avLst/>
          </a:prstGeom>
        </p:spPr>
      </p:pic>
      <p:pic>
        <p:nvPicPr>
          <p:cNvPr id="6" name="Picture 5"/>
          <p:cNvPicPr>
            <a:picLocks noChangeAspect="1"/>
          </p:cNvPicPr>
          <p:nvPr/>
        </p:nvPicPr>
        <p:blipFill>
          <a:blip r:embed="rId3"/>
          <a:stretch>
            <a:fillRect/>
          </a:stretch>
        </p:blipFill>
        <p:spPr>
          <a:xfrm>
            <a:off x="897471" y="879540"/>
            <a:ext cx="5200838" cy="2686620"/>
          </a:xfrm>
          <a:prstGeom prst="rect">
            <a:avLst/>
          </a:prstGeom>
        </p:spPr>
      </p:pic>
      <p:pic>
        <p:nvPicPr>
          <p:cNvPr id="7" name="Picture 6"/>
          <p:cNvPicPr>
            <a:picLocks noChangeAspect="1"/>
          </p:cNvPicPr>
          <p:nvPr/>
        </p:nvPicPr>
        <p:blipFill>
          <a:blip r:embed="rId4"/>
          <a:stretch>
            <a:fillRect/>
          </a:stretch>
        </p:blipFill>
        <p:spPr>
          <a:xfrm>
            <a:off x="897471" y="3760313"/>
            <a:ext cx="5200838" cy="3025418"/>
          </a:xfrm>
          <a:prstGeom prst="rect">
            <a:avLst/>
          </a:prstGeom>
        </p:spPr>
      </p:pic>
    </p:spTree>
    <p:extLst>
      <p:ext uri="{BB962C8B-B14F-4D97-AF65-F5344CB8AC3E}">
        <p14:creationId xmlns:p14="http://schemas.microsoft.com/office/powerpoint/2010/main" val="559885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6.3) Giao diện trang chi tiết sản phẩm.</a:t>
            </a:r>
            <a:endParaRPr lang="en-US" sz="2800"/>
          </a:p>
        </p:txBody>
      </p:sp>
      <p:pic>
        <p:nvPicPr>
          <p:cNvPr id="8" name="Picture 7"/>
          <p:cNvPicPr/>
          <p:nvPr/>
        </p:nvPicPr>
        <p:blipFill>
          <a:blip r:embed="rId2"/>
          <a:stretch>
            <a:fillRect/>
          </a:stretch>
        </p:blipFill>
        <p:spPr>
          <a:xfrm>
            <a:off x="5541341" y="800669"/>
            <a:ext cx="3409982" cy="5919288"/>
          </a:xfrm>
          <a:prstGeom prst="rect">
            <a:avLst/>
          </a:prstGeom>
        </p:spPr>
      </p:pic>
      <p:pic>
        <p:nvPicPr>
          <p:cNvPr id="2" name="Picture 1"/>
          <p:cNvPicPr>
            <a:picLocks noChangeAspect="1"/>
          </p:cNvPicPr>
          <p:nvPr/>
        </p:nvPicPr>
        <p:blipFill>
          <a:blip r:embed="rId3"/>
          <a:stretch>
            <a:fillRect/>
          </a:stretch>
        </p:blipFill>
        <p:spPr>
          <a:xfrm>
            <a:off x="865417" y="800669"/>
            <a:ext cx="3680457" cy="2660763"/>
          </a:xfrm>
          <a:prstGeom prst="rect">
            <a:avLst/>
          </a:prstGeom>
        </p:spPr>
      </p:pic>
      <p:pic>
        <p:nvPicPr>
          <p:cNvPr id="4" name="Picture 3"/>
          <p:cNvPicPr>
            <a:picLocks noChangeAspect="1"/>
          </p:cNvPicPr>
          <p:nvPr/>
        </p:nvPicPr>
        <p:blipFill>
          <a:blip r:embed="rId4"/>
          <a:stretch>
            <a:fillRect/>
          </a:stretch>
        </p:blipFill>
        <p:spPr>
          <a:xfrm>
            <a:off x="712592" y="3461432"/>
            <a:ext cx="3986106" cy="3188885"/>
          </a:xfrm>
          <a:prstGeom prst="rect">
            <a:avLst/>
          </a:prstGeom>
        </p:spPr>
      </p:pic>
    </p:spTree>
    <p:extLst>
      <p:ext uri="{BB962C8B-B14F-4D97-AF65-F5344CB8AC3E}">
        <p14:creationId xmlns:p14="http://schemas.microsoft.com/office/powerpoint/2010/main" val="130978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484811"/>
            <a:ext cx="8910803" cy="3675017"/>
          </a:xfrm>
        </p:spPr>
        <p:txBody>
          <a:bodyPr>
            <a:normAutofit/>
          </a:bodyPr>
          <a:lstStyle/>
          <a:p>
            <a:pPr algn="ctr"/>
            <a:r>
              <a:rPr lang="en-US" sz="7200" u="sng" smtClean="0">
                <a:solidFill>
                  <a:schemeClr val="tx1"/>
                </a:solidFill>
              </a:rPr>
              <a:t>Đề tài </a:t>
            </a:r>
            <a:br>
              <a:rPr lang="en-US" sz="7200" u="sng" smtClean="0">
                <a:solidFill>
                  <a:schemeClr val="tx1"/>
                </a:solidFill>
              </a:rPr>
            </a:br>
            <a:r>
              <a:rPr lang="en-US" sz="7200" smtClean="0">
                <a:solidFill>
                  <a:schemeClr val="tx1"/>
                </a:solidFill>
              </a:rPr>
              <a:t> WEBSITE BÁN HÀNG ĐIỆN TỬ</a:t>
            </a:r>
            <a:endParaRPr lang="en-US" sz="7200">
              <a:solidFill>
                <a:schemeClr val="tx1"/>
              </a:solidFill>
            </a:endParaRPr>
          </a:p>
        </p:txBody>
      </p:sp>
      <p:sp>
        <p:nvSpPr>
          <p:cNvPr id="3" name="Content Placeholder 2"/>
          <p:cNvSpPr>
            <a:spLocks noGrp="1"/>
          </p:cNvSpPr>
          <p:nvPr>
            <p:ph idx="1"/>
          </p:nvPr>
        </p:nvSpPr>
        <p:spPr/>
        <p:txBody>
          <a:bodyPr/>
          <a:lstStyle/>
          <a:p>
            <a:endParaRPr lang="en-US">
              <a:solidFill>
                <a:schemeClr val="tx1"/>
              </a:solidFill>
            </a:endParaRPr>
          </a:p>
        </p:txBody>
      </p:sp>
    </p:spTree>
    <p:extLst>
      <p:ext uri="{BB962C8B-B14F-4D97-AF65-F5344CB8AC3E}">
        <p14:creationId xmlns:p14="http://schemas.microsoft.com/office/powerpoint/2010/main" val="579522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6.4) Giao diện giỏ hàng.</a:t>
            </a:r>
            <a:endParaRPr lang="en-US" sz="2800"/>
          </a:p>
        </p:txBody>
      </p:sp>
      <p:pic>
        <p:nvPicPr>
          <p:cNvPr id="6" name="Picture 5"/>
          <p:cNvPicPr/>
          <p:nvPr/>
        </p:nvPicPr>
        <p:blipFill>
          <a:blip r:embed="rId2"/>
          <a:stretch>
            <a:fillRect/>
          </a:stretch>
        </p:blipFill>
        <p:spPr>
          <a:xfrm>
            <a:off x="1682039" y="853530"/>
            <a:ext cx="6352126" cy="5756275"/>
          </a:xfrm>
          <a:prstGeom prst="rect">
            <a:avLst/>
          </a:prstGeom>
        </p:spPr>
      </p:pic>
    </p:spTree>
    <p:extLst>
      <p:ext uri="{BB962C8B-B14F-4D97-AF65-F5344CB8AC3E}">
        <p14:creationId xmlns:p14="http://schemas.microsoft.com/office/powerpoint/2010/main" val="2238426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6.5) Giao diện trang thanh toán.</a:t>
            </a:r>
            <a:endParaRPr lang="en-US" sz="2800"/>
          </a:p>
        </p:txBody>
      </p:sp>
      <p:pic>
        <p:nvPicPr>
          <p:cNvPr id="4" name="Picture 3"/>
          <p:cNvPicPr/>
          <p:nvPr/>
        </p:nvPicPr>
        <p:blipFill>
          <a:blip r:embed="rId2"/>
          <a:stretch>
            <a:fillRect/>
          </a:stretch>
        </p:blipFill>
        <p:spPr>
          <a:xfrm>
            <a:off x="6529482" y="316412"/>
            <a:ext cx="4772791" cy="6178913"/>
          </a:xfrm>
          <a:prstGeom prst="rect">
            <a:avLst/>
          </a:prstGeom>
        </p:spPr>
      </p:pic>
      <p:pic>
        <p:nvPicPr>
          <p:cNvPr id="2" name="Picture 1"/>
          <p:cNvPicPr>
            <a:picLocks noChangeAspect="1"/>
          </p:cNvPicPr>
          <p:nvPr/>
        </p:nvPicPr>
        <p:blipFill>
          <a:blip r:embed="rId3"/>
          <a:stretch>
            <a:fillRect/>
          </a:stretch>
        </p:blipFill>
        <p:spPr>
          <a:xfrm>
            <a:off x="0" y="909094"/>
            <a:ext cx="6179459" cy="5586231"/>
          </a:xfrm>
          <a:prstGeom prst="rect">
            <a:avLst/>
          </a:prstGeom>
        </p:spPr>
      </p:pic>
    </p:spTree>
    <p:extLst>
      <p:ext uri="{BB962C8B-B14F-4D97-AF65-F5344CB8AC3E}">
        <p14:creationId xmlns:p14="http://schemas.microsoft.com/office/powerpoint/2010/main" val="2863849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6.6) Giao diện trang đặt hang thành công.</a:t>
            </a:r>
            <a:endParaRPr lang="en-US" sz="2800"/>
          </a:p>
        </p:txBody>
      </p:sp>
      <p:pic>
        <p:nvPicPr>
          <p:cNvPr id="5" name="Picture 4"/>
          <p:cNvPicPr/>
          <p:nvPr/>
        </p:nvPicPr>
        <p:blipFill>
          <a:blip r:embed="rId2"/>
          <a:stretch>
            <a:fillRect/>
          </a:stretch>
        </p:blipFill>
        <p:spPr>
          <a:xfrm>
            <a:off x="686526" y="900973"/>
            <a:ext cx="7869646" cy="5596347"/>
          </a:xfrm>
          <a:prstGeom prst="rect">
            <a:avLst/>
          </a:prstGeom>
        </p:spPr>
      </p:pic>
    </p:spTree>
    <p:extLst>
      <p:ext uri="{BB962C8B-B14F-4D97-AF65-F5344CB8AC3E}">
        <p14:creationId xmlns:p14="http://schemas.microsoft.com/office/powerpoint/2010/main" val="3120541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6.7) Giao diện trang tài khoản.</a:t>
            </a:r>
            <a:endParaRPr lang="en-US" sz="2800"/>
          </a:p>
        </p:txBody>
      </p:sp>
      <p:pic>
        <p:nvPicPr>
          <p:cNvPr id="4" name="Picture 3"/>
          <p:cNvPicPr/>
          <p:nvPr/>
        </p:nvPicPr>
        <p:blipFill>
          <a:blip r:embed="rId2"/>
          <a:stretch>
            <a:fillRect/>
          </a:stretch>
        </p:blipFill>
        <p:spPr>
          <a:xfrm>
            <a:off x="789577" y="980350"/>
            <a:ext cx="8223794" cy="5549084"/>
          </a:xfrm>
          <a:prstGeom prst="rect">
            <a:avLst/>
          </a:prstGeom>
        </p:spPr>
      </p:pic>
    </p:spTree>
    <p:extLst>
      <p:ext uri="{BB962C8B-B14F-4D97-AF65-F5344CB8AC3E}">
        <p14:creationId xmlns:p14="http://schemas.microsoft.com/office/powerpoint/2010/main" val="812582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768" y="316412"/>
            <a:ext cx="8596668" cy="3880773"/>
          </a:xfrm>
        </p:spPr>
        <p:txBody>
          <a:bodyPr>
            <a:normAutofit/>
          </a:bodyPr>
          <a:lstStyle/>
          <a:p>
            <a:r>
              <a:rPr lang="en-US" sz="2800" smtClean="0"/>
              <a:t>6.8) Giao diện trang login.</a:t>
            </a:r>
            <a:endParaRPr lang="en-US" sz="2800"/>
          </a:p>
        </p:txBody>
      </p:sp>
      <p:pic>
        <p:nvPicPr>
          <p:cNvPr id="5" name="Picture 4"/>
          <p:cNvPicPr/>
          <p:nvPr/>
        </p:nvPicPr>
        <p:blipFill>
          <a:blip r:embed="rId2"/>
          <a:stretch>
            <a:fillRect/>
          </a:stretch>
        </p:blipFill>
        <p:spPr>
          <a:xfrm>
            <a:off x="708296" y="968283"/>
            <a:ext cx="8278949" cy="5551035"/>
          </a:xfrm>
          <a:prstGeom prst="rect">
            <a:avLst/>
          </a:prstGeom>
        </p:spPr>
      </p:pic>
    </p:spTree>
    <p:extLst>
      <p:ext uri="{BB962C8B-B14F-4D97-AF65-F5344CB8AC3E}">
        <p14:creationId xmlns:p14="http://schemas.microsoft.com/office/powerpoint/2010/main" val="364824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7. Tạo plugin random sản phẩm</a:t>
            </a:r>
            <a:endParaRPr lang="en-US">
              <a:solidFill>
                <a:schemeClr val="tx1"/>
              </a:solidFill>
            </a:endParaRPr>
          </a:p>
        </p:txBody>
      </p:sp>
      <p:sp>
        <p:nvSpPr>
          <p:cNvPr id="3" name="Content Placeholder 2"/>
          <p:cNvSpPr>
            <a:spLocks noGrp="1"/>
          </p:cNvSpPr>
          <p:nvPr>
            <p:ph idx="1"/>
          </p:nvPr>
        </p:nvSpPr>
        <p:spPr>
          <a:xfrm>
            <a:off x="677334" y="1270000"/>
            <a:ext cx="8596668" cy="3880773"/>
          </a:xfrm>
        </p:spPr>
        <p:txBody>
          <a:bodyPr/>
          <a:lstStyle/>
          <a:p>
            <a:pPr marL="342900" lvl="1" indent="-342900"/>
            <a:r>
              <a:rPr lang="en-US" sz="2800" smtClean="0">
                <a:solidFill>
                  <a:schemeClr val="tx1"/>
                </a:solidFill>
              </a:rPr>
              <a:t>Bước 1:</a:t>
            </a:r>
            <a:r>
              <a:rPr lang="en-US" sz="2800">
                <a:solidFill>
                  <a:schemeClr val="tx1"/>
                </a:solidFill>
              </a:rPr>
              <a:t>Tạo thư mục </a:t>
            </a:r>
            <a:r>
              <a:rPr lang="en-US" sz="2800">
                <a:solidFill>
                  <a:schemeClr val="tx1"/>
                </a:solidFill>
              </a:rPr>
              <a:t>plugin </a:t>
            </a:r>
            <a:r>
              <a:rPr lang="en-US" sz="2800" smtClean="0">
                <a:solidFill>
                  <a:schemeClr val="tx1"/>
                </a:solidFill>
              </a:rPr>
              <a:t>mới, </a:t>
            </a:r>
            <a:r>
              <a:rPr lang="en-US" sz="2800">
                <a:solidFill>
                  <a:schemeClr val="tx1"/>
                </a:solidFill>
              </a:rPr>
              <a:t>mục "wp-content\plugins", tạo thêm một thư mục có tên "Random Product", bạn có thể đặt tên gì tùy bạn, sau đó mình sẽ tạo ra các mục và một file php như sau:</a:t>
            </a:r>
            <a:endParaRPr lang="en-US" sz="2000">
              <a:solidFill>
                <a:schemeClr val="tx1"/>
              </a:solidFill>
            </a:endParaRPr>
          </a:p>
          <a:p>
            <a:endParaRPr lang="en-US">
              <a:solidFill>
                <a:schemeClr val="tx1"/>
              </a:solidFill>
            </a:endParaRPr>
          </a:p>
        </p:txBody>
      </p:sp>
      <p:pic>
        <p:nvPicPr>
          <p:cNvPr id="4" name="Picture 3"/>
          <p:cNvPicPr/>
          <p:nvPr/>
        </p:nvPicPr>
        <p:blipFill rotWithShape="1">
          <a:blip r:embed="rId2"/>
          <a:srcRect r="4558" b="12578"/>
          <a:stretch/>
        </p:blipFill>
        <p:spPr bwMode="auto">
          <a:xfrm>
            <a:off x="677334" y="3566055"/>
            <a:ext cx="9407160" cy="20640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11060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342900" lvl="1" indent="-342900"/>
            <a:r>
              <a:rPr lang="en-US" sz="2800" smtClean="0">
                <a:solidFill>
                  <a:schemeClr val="tx1"/>
                </a:solidFill>
              </a:rPr>
              <a:t>Bước 2:</a:t>
            </a:r>
            <a:r>
              <a:rPr lang="en-US" sz="2800">
                <a:solidFill>
                  <a:schemeClr val="tx1"/>
                </a:solidFill>
              </a:rPr>
              <a:t>Tạo </a:t>
            </a:r>
            <a:r>
              <a:rPr lang="en-US" sz="2800">
                <a:solidFill>
                  <a:schemeClr val="tx1"/>
                </a:solidFill>
              </a:rPr>
              <a:t>file </a:t>
            </a:r>
            <a:r>
              <a:rPr lang="en-US" sz="2800" smtClean="0">
                <a:solidFill>
                  <a:schemeClr val="tx1"/>
                </a:solidFill>
              </a:rPr>
              <a:t>nhom4-plugin.php,</a:t>
            </a:r>
            <a:r>
              <a:rPr lang="en-US" sz="2800">
                <a:solidFill>
                  <a:schemeClr val="tx1"/>
                </a:solidFill>
              </a:rPr>
              <a:t> Tại thư mục plugin vừa tạo, tạo ra 1 file mới có tên “</a:t>
            </a:r>
            <a:r>
              <a:rPr lang="en-US" sz="2800">
                <a:solidFill>
                  <a:schemeClr val="tx1"/>
                </a:solidFill>
              </a:rPr>
              <a:t>nhom4-plugin.php</a:t>
            </a:r>
            <a:r>
              <a:rPr lang="en-US" sz="2800" smtClean="0">
                <a:solidFill>
                  <a:schemeClr val="tx1"/>
                </a:solidFill>
              </a:rPr>
              <a:t>”.</a:t>
            </a:r>
            <a:endParaRPr lang="en-US" sz="2000">
              <a:solidFill>
                <a:schemeClr val="tx1"/>
              </a:solidFill>
            </a:endParaRPr>
          </a:p>
        </p:txBody>
      </p:sp>
      <p:pic>
        <p:nvPicPr>
          <p:cNvPr id="4" name="Picture 3"/>
          <p:cNvPicPr/>
          <p:nvPr/>
        </p:nvPicPr>
        <p:blipFill>
          <a:blip r:embed="rId2"/>
          <a:stretch>
            <a:fillRect/>
          </a:stretch>
        </p:blipFill>
        <p:spPr>
          <a:xfrm>
            <a:off x="843824" y="2492693"/>
            <a:ext cx="8755936" cy="2562634"/>
          </a:xfrm>
          <a:prstGeom prst="rect">
            <a:avLst/>
          </a:prstGeom>
        </p:spPr>
      </p:pic>
    </p:spTree>
    <p:extLst>
      <p:ext uri="{BB962C8B-B14F-4D97-AF65-F5344CB8AC3E}">
        <p14:creationId xmlns:p14="http://schemas.microsoft.com/office/powerpoint/2010/main" val="2537732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342900" lvl="1" indent="-342900"/>
            <a:r>
              <a:rPr lang="en-US" sz="2800" smtClean="0">
                <a:solidFill>
                  <a:schemeClr val="tx1"/>
                </a:solidFill>
              </a:rPr>
              <a:t>Bước 3:</a:t>
            </a:r>
            <a:r>
              <a:rPr lang="en-US" sz="2800">
                <a:solidFill>
                  <a:schemeClr val="tx1"/>
                </a:solidFill>
              </a:rPr>
              <a:t>Code chức năng </a:t>
            </a:r>
            <a:r>
              <a:rPr lang="en-US" sz="2800">
                <a:solidFill>
                  <a:schemeClr val="tx1"/>
                </a:solidFill>
              </a:rPr>
              <a:t>cho </a:t>
            </a:r>
            <a:r>
              <a:rPr lang="en-US" sz="2800" smtClean="0">
                <a:solidFill>
                  <a:schemeClr val="tx1"/>
                </a:solidFill>
              </a:rPr>
              <a:t>plugin</a:t>
            </a:r>
          </a:p>
          <a:p>
            <a:pPr marL="342900" lvl="1" indent="-342900"/>
            <a:r>
              <a:rPr lang="en-US" sz="2800" smtClean="0">
                <a:solidFill>
                  <a:schemeClr val="tx1"/>
                </a:solidFill>
              </a:rPr>
              <a:t>Bước 3_1)</a:t>
            </a:r>
            <a:r>
              <a:rPr lang="en-US" sz="2800">
                <a:solidFill>
                  <a:schemeClr val="tx1"/>
                </a:solidFill>
              </a:rPr>
              <a:t> Giới thiệu của plugin.</a:t>
            </a:r>
          </a:p>
          <a:p>
            <a:pPr marL="342900" lvl="1" indent="-342900"/>
            <a:endParaRPr lang="en-US" sz="2800">
              <a:solidFill>
                <a:schemeClr val="tx1"/>
              </a:solidFill>
            </a:endParaRPr>
          </a:p>
        </p:txBody>
      </p:sp>
      <p:pic>
        <p:nvPicPr>
          <p:cNvPr id="5" name="Picture 4"/>
          <p:cNvPicPr/>
          <p:nvPr/>
        </p:nvPicPr>
        <p:blipFill>
          <a:blip r:embed="rId2"/>
          <a:stretch>
            <a:fillRect/>
          </a:stretch>
        </p:blipFill>
        <p:spPr>
          <a:xfrm>
            <a:off x="821025" y="2445159"/>
            <a:ext cx="8605546" cy="3811950"/>
          </a:xfrm>
          <a:prstGeom prst="rect">
            <a:avLst/>
          </a:prstGeom>
        </p:spPr>
      </p:pic>
    </p:spTree>
    <p:extLst>
      <p:ext uri="{BB962C8B-B14F-4D97-AF65-F5344CB8AC3E}">
        <p14:creationId xmlns:p14="http://schemas.microsoft.com/office/powerpoint/2010/main" val="1820147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0" lvl="1" indent="0">
              <a:buNone/>
            </a:pPr>
            <a:r>
              <a:rPr lang="en-US" sz="2800" smtClean="0">
                <a:solidFill>
                  <a:schemeClr val="tx1"/>
                </a:solidFill>
              </a:rPr>
              <a:t>Bước 3_2) Code lấy ra 4 sản phẩm ngẫu nhiên.</a:t>
            </a:r>
            <a:endParaRPr lang="en-US" sz="2800">
              <a:solidFill>
                <a:schemeClr val="tx1"/>
              </a:solidFill>
            </a:endParaRPr>
          </a:p>
          <a:p>
            <a:pPr marL="342900" lvl="1" indent="-342900"/>
            <a:endParaRPr lang="en-US" sz="2800">
              <a:solidFill>
                <a:schemeClr val="tx1"/>
              </a:solidFill>
            </a:endParaRPr>
          </a:p>
        </p:txBody>
      </p:sp>
      <p:pic>
        <p:nvPicPr>
          <p:cNvPr id="4" name="Picture 3"/>
          <p:cNvPicPr/>
          <p:nvPr/>
        </p:nvPicPr>
        <p:blipFill>
          <a:blip r:embed="rId2"/>
          <a:stretch>
            <a:fillRect/>
          </a:stretch>
        </p:blipFill>
        <p:spPr>
          <a:xfrm>
            <a:off x="677334" y="1901552"/>
            <a:ext cx="9761042" cy="2056493"/>
          </a:xfrm>
          <a:prstGeom prst="rect">
            <a:avLst/>
          </a:prstGeom>
        </p:spPr>
      </p:pic>
    </p:spTree>
    <p:extLst>
      <p:ext uri="{BB962C8B-B14F-4D97-AF65-F5344CB8AC3E}">
        <p14:creationId xmlns:p14="http://schemas.microsoft.com/office/powerpoint/2010/main" val="3361811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0" lvl="1" indent="0">
              <a:buNone/>
            </a:pPr>
            <a:r>
              <a:rPr lang="en-US" sz="2800" smtClean="0">
                <a:solidFill>
                  <a:schemeClr val="tx1"/>
                </a:solidFill>
              </a:rPr>
              <a:t>Bước 3_3) Code hiển thị các sản phẩm đã lấy.</a:t>
            </a:r>
            <a:endParaRPr lang="en-US" sz="2800">
              <a:solidFill>
                <a:schemeClr val="tx1"/>
              </a:solidFill>
            </a:endParaRPr>
          </a:p>
          <a:p>
            <a:pPr marL="342900" lvl="1" indent="-342900"/>
            <a:endParaRPr lang="en-US" sz="2800">
              <a:solidFill>
                <a:schemeClr val="tx1"/>
              </a:solidFill>
            </a:endParaRPr>
          </a:p>
        </p:txBody>
      </p:sp>
      <p:pic>
        <p:nvPicPr>
          <p:cNvPr id="5" name="Picture 4"/>
          <p:cNvPicPr/>
          <p:nvPr/>
        </p:nvPicPr>
        <p:blipFill>
          <a:blip r:embed="rId2"/>
          <a:stretch>
            <a:fillRect/>
          </a:stretch>
        </p:blipFill>
        <p:spPr>
          <a:xfrm>
            <a:off x="677334" y="1836587"/>
            <a:ext cx="8999025" cy="3466932"/>
          </a:xfrm>
          <a:prstGeom prst="rect">
            <a:avLst/>
          </a:prstGeom>
        </p:spPr>
      </p:pic>
    </p:spTree>
    <p:extLst>
      <p:ext uri="{BB962C8B-B14F-4D97-AF65-F5344CB8AC3E}">
        <p14:creationId xmlns:p14="http://schemas.microsoft.com/office/powerpoint/2010/main" val="1032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smtClean="0">
                <a:solidFill>
                  <a:schemeClr val="tx1"/>
                </a:solidFill>
              </a:rPr>
              <a:t>1.Mô tả đề tài</a:t>
            </a:r>
            <a:endParaRPr lang="en-US" sz="4800">
              <a:solidFill>
                <a:schemeClr val="tx1"/>
              </a:solidFill>
            </a:endParaRPr>
          </a:p>
        </p:txBody>
      </p:sp>
      <p:sp>
        <p:nvSpPr>
          <p:cNvPr id="3" name="Content Placeholder 2"/>
          <p:cNvSpPr>
            <a:spLocks noGrp="1"/>
          </p:cNvSpPr>
          <p:nvPr>
            <p:ph idx="1"/>
          </p:nvPr>
        </p:nvSpPr>
        <p:spPr>
          <a:xfrm>
            <a:off x="677334" y="1507447"/>
            <a:ext cx="8596668" cy="3880773"/>
          </a:xfrm>
        </p:spPr>
        <p:txBody>
          <a:bodyPr>
            <a:normAutofit/>
          </a:bodyPr>
          <a:lstStyle/>
          <a:p>
            <a:r>
              <a:rPr lang="en-US" sz="2800" smtClean="0">
                <a:solidFill>
                  <a:schemeClr val="tx1"/>
                </a:solidFill>
              </a:rPr>
              <a:t>Tạo website kinh doanh online mặt hang điện tử, các thiết bị thông tin.</a:t>
            </a:r>
          </a:p>
          <a:p>
            <a:r>
              <a:rPr lang="en-US" sz="2800" smtClean="0">
                <a:solidFill>
                  <a:schemeClr val="tx1"/>
                </a:solidFill>
              </a:rPr>
              <a:t>Website tạo bằng Wordpress.</a:t>
            </a:r>
          </a:p>
          <a:p>
            <a:r>
              <a:rPr lang="en-US" sz="2800" smtClean="0">
                <a:solidFill>
                  <a:schemeClr val="tx1"/>
                </a:solidFill>
              </a:rPr>
              <a:t>Sử dụng các plugin hỗ trợ như WooCommerce.</a:t>
            </a:r>
            <a:endParaRPr lang="en-US" sz="2800">
              <a:solidFill>
                <a:schemeClr val="tx1"/>
              </a:solidFill>
            </a:endParaRPr>
          </a:p>
        </p:txBody>
      </p:sp>
    </p:spTree>
    <p:extLst>
      <p:ext uri="{BB962C8B-B14F-4D97-AF65-F5344CB8AC3E}">
        <p14:creationId xmlns:p14="http://schemas.microsoft.com/office/powerpoint/2010/main" val="1610669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0" lvl="1" indent="0">
              <a:buNone/>
            </a:pPr>
            <a:r>
              <a:rPr lang="en-US" sz="2800" smtClean="0">
                <a:solidFill>
                  <a:schemeClr val="tx1"/>
                </a:solidFill>
              </a:rPr>
              <a:t>Bước 4) </a:t>
            </a:r>
            <a:r>
              <a:rPr lang="en-US" sz="2800"/>
              <a:t>Cài plugin vừa </a:t>
            </a:r>
            <a:r>
              <a:rPr lang="en-US" sz="2800"/>
              <a:t>mới </a:t>
            </a:r>
            <a:r>
              <a:rPr lang="en-US" sz="2800" smtClean="0"/>
              <a:t>tạo</a:t>
            </a:r>
            <a:r>
              <a:rPr lang="en-US" sz="2800" smtClean="0">
                <a:solidFill>
                  <a:schemeClr val="tx1"/>
                </a:solidFill>
              </a:rPr>
              <a:t>,</a:t>
            </a:r>
            <a:r>
              <a:rPr lang="en-US" sz="2800"/>
              <a:t> </a:t>
            </a:r>
            <a:r>
              <a:rPr lang="en-US" sz="2800" smtClean="0"/>
              <a:t>bây </a:t>
            </a:r>
            <a:r>
              <a:rPr lang="en-US" sz="2800"/>
              <a:t>giờ chỉ cần vào phần Plugin và bạn sẽ thấy một mục plugin mới do bạn tạo xuất hiện</a:t>
            </a:r>
            <a:endParaRPr lang="en-US" sz="2800">
              <a:solidFill>
                <a:schemeClr val="tx1"/>
              </a:solidFill>
            </a:endParaRPr>
          </a:p>
          <a:p>
            <a:pPr marL="342900" lvl="1" indent="-342900"/>
            <a:endParaRPr lang="en-US" sz="2800">
              <a:solidFill>
                <a:schemeClr val="tx1"/>
              </a:solidFill>
            </a:endParaRPr>
          </a:p>
        </p:txBody>
      </p:sp>
      <p:pic>
        <p:nvPicPr>
          <p:cNvPr id="4" name="Picture 3"/>
          <p:cNvPicPr/>
          <p:nvPr/>
        </p:nvPicPr>
        <p:blipFill rotWithShape="1">
          <a:blip r:embed="rId2"/>
          <a:srcRect t="33717"/>
          <a:stretch/>
        </p:blipFill>
        <p:spPr bwMode="auto">
          <a:xfrm>
            <a:off x="677334" y="2351096"/>
            <a:ext cx="9728235" cy="20968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81043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57646"/>
            <a:ext cx="8596668" cy="5283716"/>
          </a:xfrm>
        </p:spPr>
        <p:txBody>
          <a:bodyPr>
            <a:normAutofit/>
          </a:bodyPr>
          <a:lstStyle/>
          <a:p>
            <a:pPr marL="0" lvl="1" indent="0">
              <a:buNone/>
            </a:pPr>
            <a:r>
              <a:rPr lang="en-US" sz="2800" smtClean="0">
                <a:solidFill>
                  <a:schemeClr val="tx1"/>
                </a:solidFill>
              </a:rPr>
              <a:t>Bước 5) </a:t>
            </a:r>
            <a:r>
              <a:rPr lang="en-US" sz="2800"/>
              <a:t>Sử dụng plugin vừa </a:t>
            </a:r>
            <a:r>
              <a:rPr lang="en-US" sz="2800"/>
              <a:t>tạo</a:t>
            </a:r>
            <a:r>
              <a:rPr lang="en-US" sz="2800" smtClean="0"/>
              <a:t>.</a:t>
            </a:r>
          </a:p>
          <a:p>
            <a:pPr marL="0" lvl="1" indent="0">
              <a:buNone/>
            </a:pPr>
            <a:r>
              <a:rPr lang="en-US" sz="2000" smtClean="0">
                <a:solidFill>
                  <a:schemeClr val="tx1"/>
                </a:solidFill>
              </a:rPr>
              <a:t>5_1)</a:t>
            </a:r>
            <a:r>
              <a:rPr lang="en-US" sz="2000">
                <a:solidFill>
                  <a:schemeClr val="tx1"/>
                </a:solidFill>
              </a:rPr>
              <a:t> Vào mục bài viết và thêm 1 bài viết </a:t>
            </a:r>
            <a:r>
              <a:rPr lang="en-US" sz="2000">
                <a:solidFill>
                  <a:schemeClr val="tx1"/>
                </a:solidFill>
              </a:rPr>
              <a:t>mới</a:t>
            </a:r>
            <a:r>
              <a:rPr lang="en-US" sz="2000" smtClean="0">
                <a:solidFill>
                  <a:schemeClr val="tx1"/>
                </a:solidFill>
              </a:rPr>
              <a:t>.</a:t>
            </a:r>
          </a:p>
          <a:p>
            <a:pPr marL="0" lvl="1" indent="0">
              <a:buNone/>
            </a:pPr>
            <a:endParaRPr lang="en-US" sz="2000">
              <a:solidFill>
                <a:schemeClr val="tx1"/>
              </a:solidFill>
            </a:endParaRPr>
          </a:p>
          <a:p>
            <a:pPr marL="0" lvl="1" indent="0">
              <a:buNone/>
            </a:pPr>
            <a:endParaRPr lang="en-US" sz="2000" smtClean="0">
              <a:solidFill>
                <a:schemeClr val="tx1"/>
              </a:solidFill>
            </a:endParaRPr>
          </a:p>
          <a:p>
            <a:pPr marL="0" lvl="1" indent="0">
              <a:buNone/>
            </a:pPr>
            <a:endParaRPr lang="en-US" sz="2000" smtClean="0">
              <a:solidFill>
                <a:schemeClr val="tx1"/>
              </a:solidFill>
            </a:endParaRPr>
          </a:p>
          <a:p>
            <a:pPr marL="0" lvl="1" indent="0">
              <a:buNone/>
            </a:pPr>
            <a:r>
              <a:rPr lang="en-US" sz="2000" smtClean="0">
                <a:solidFill>
                  <a:schemeClr val="tx1"/>
                </a:solidFill>
              </a:rPr>
              <a:t>5_2)</a:t>
            </a:r>
            <a:r>
              <a:rPr lang="en-US" sz="2000">
                <a:solidFill>
                  <a:schemeClr val="tx1"/>
                </a:solidFill>
              </a:rPr>
              <a:t> Vào thêm tiêu đề và có nội dung bài viết là “[nhom4-rand-products]” để sử dụng plugin vừa tạo lúc nãy.</a:t>
            </a:r>
          </a:p>
          <a:p>
            <a:pPr marL="0" lvl="1" indent="0">
              <a:buNone/>
            </a:pPr>
            <a:endParaRPr lang="en-US"/>
          </a:p>
          <a:p>
            <a:pPr marL="0" lvl="1" indent="0">
              <a:buNone/>
            </a:pPr>
            <a:endParaRPr lang="en-US" sz="2800">
              <a:solidFill>
                <a:schemeClr val="tx1"/>
              </a:solidFill>
            </a:endParaRPr>
          </a:p>
        </p:txBody>
      </p:sp>
      <p:pic>
        <p:nvPicPr>
          <p:cNvPr id="5" name="Picture 4"/>
          <p:cNvPicPr/>
          <p:nvPr/>
        </p:nvPicPr>
        <p:blipFill>
          <a:blip r:embed="rId2"/>
          <a:stretch>
            <a:fillRect/>
          </a:stretch>
        </p:blipFill>
        <p:spPr>
          <a:xfrm>
            <a:off x="677334" y="1641007"/>
            <a:ext cx="5943600" cy="1431925"/>
          </a:xfrm>
          <a:prstGeom prst="rect">
            <a:avLst/>
          </a:prstGeom>
        </p:spPr>
      </p:pic>
      <p:pic>
        <p:nvPicPr>
          <p:cNvPr id="6" name="Picture 5"/>
          <p:cNvPicPr/>
          <p:nvPr/>
        </p:nvPicPr>
        <p:blipFill>
          <a:blip r:embed="rId3"/>
          <a:stretch>
            <a:fillRect/>
          </a:stretch>
        </p:blipFill>
        <p:spPr>
          <a:xfrm>
            <a:off x="785948" y="3884999"/>
            <a:ext cx="7992291" cy="1807658"/>
          </a:xfrm>
          <a:prstGeom prst="rect">
            <a:avLst/>
          </a:prstGeom>
        </p:spPr>
      </p:pic>
    </p:spTree>
    <p:extLst>
      <p:ext uri="{BB962C8B-B14F-4D97-AF65-F5344CB8AC3E}">
        <p14:creationId xmlns:p14="http://schemas.microsoft.com/office/powerpoint/2010/main" val="353692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Kết quả khi sử dung plugin random</a:t>
            </a:r>
            <a:endParaRPr lang="en-US">
              <a:solidFill>
                <a:schemeClr val="tx1"/>
              </a:solidFill>
            </a:endParaRPr>
          </a:p>
        </p:txBody>
      </p:sp>
      <p:sp>
        <p:nvSpPr>
          <p:cNvPr id="3" name="Content Placeholder 2"/>
          <p:cNvSpPr>
            <a:spLocks noGrp="1"/>
          </p:cNvSpPr>
          <p:nvPr>
            <p:ph idx="1"/>
          </p:nvPr>
        </p:nvSpPr>
        <p:spPr>
          <a:xfrm>
            <a:off x="585894" y="1352837"/>
            <a:ext cx="8596668" cy="3880773"/>
          </a:xfrm>
        </p:spPr>
        <p:txBody>
          <a:bodyPr>
            <a:normAutofit/>
          </a:bodyPr>
          <a:lstStyle/>
          <a:p>
            <a:r>
              <a:rPr lang="en-US" sz="2400" smtClean="0">
                <a:solidFill>
                  <a:schemeClr val="tx1"/>
                </a:solidFill>
              </a:rPr>
              <a:t>Sử dụng thành công và có 4 sản phẩm ngẫu nhiên được hiển thị ra.</a:t>
            </a:r>
            <a:endParaRPr lang="en-US" sz="2400">
              <a:solidFill>
                <a:schemeClr val="tx1"/>
              </a:solidFill>
            </a:endParaRPr>
          </a:p>
        </p:txBody>
      </p:sp>
      <p:pic>
        <p:nvPicPr>
          <p:cNvPr id="4" name="Picture 3"/>
          <p:cNvPicPr/>
          <p:nvPr/>
        </p:nvPicPr>
        <p:blipFill>
          <a:blip r:embed="rId2"/>
          <a:stretch>
            <a:fillRect/>
          </a:stretch>
        </p:blipFill>
        <p:spPr>
          <a:xfrm>
            <a:off x="620934" y="2222069"/>
            <a:ext cx="9283335" cy="2142308"/>
          </a:xfrm>
          <a:prstGeom prst="rect">
            <a:avLst/>
          </a:prstGeom>
        </p:spPr>
      </p:pic>
      <p:pic>
        <p:nvPicPr>
          <p:cNvPr id="5" name="Picture 4"/>
          <p:cNvPicPr/>
          <p:nvPr/>
        </p:nvPicPr>
        <p:blipFill>
          <a:blip r:embed="rId3"/>
          <a:stretch>
            <a:fillRect/>
          </a:stretch>
        </p:blipFill>
        <p:spPr>
          <a:xfrm>
            <a:off x="817975" y="4364377"/>
            <a:ext cx="9121334" cy="2289104"/>
          </a:xfrm>
          <a:prstGeom prst="rect">
            <a:avLst/>
          </a:prstGeom>
        </p:spPr>
      </p:pic>
    </p:spTree>
    <p:extLst>
      <p:ext uri="{BB962C8B-B14F-4D97-AF65-F5344CB8AC3E}">
        <p14:creationId xmlns:p14="http://schemas.microsoft.com/office/powerpoint/2010/main" val="1356988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tx1"/>
                </a:solidFill>
              </a:rPr>
              <a:t>8. Thuận lợi và khó khăn</a:t>
            </a:r>
            <a:endParaRPr lang="en-US">
              <a:solidFill>
                <a:schemeClr val="tx1"/>
              </a:solidFill>
            </a:endParaRPr>
          </a:p>
        </p:txBody>
      </p:sp>
      <p:sp>
        <p:nvSpPr>
          <p:cNvPr id="3" name="Content Placeholder 2"/>
          <p:cNvSpPr>
            <a:spLocks noGrp="1"/>
          </p:cNvSpPr>
          <p:nvPr>
            <p:ph idx="1"/>
          </p:nvPr>
        </p:nvSpPr>
        <p:spPr>
          <a:xfrm>
            <a:off x="677334" y="1611949"/>
            <a:ext cx="8596668" cy="3880773"/>
          </a:xfrm>
        </p:spPr>
        <p:txBody>
          <a:bodyPr>
            <a:noAutofit/>
          </a:bodyPr>
          <a:lstStyle/>
          <a:p>
            <a:r>
              <a:rPr lang="en-US" sz="2000" smtClean="0">
                <a:solidFill>
                  <a:schemeClr val="tx1"/>
                </a:solidFill>
              </a:rPr>
              <a:t>8.1) Thuận lợi</a:t>
            </a:r>
          </a:p>
          <a:p>
            <a:pPr lvl="1"/>
            <a:r>
              <a:rPr lang="en-US" sz="2000">
                <a:solidFill>
                  <a:schemeClr val="tx1"/>
                </a:solidFill>
              </a:rPr>
              <a:t>Nguồn tài liệu phong phú, đa dạng.</a:t>
            </a:r>
          </a:p>
          <a:p>
            <a:pPr lvl="1"/>
            <a:r>
              <a:rPr lang="en-US" sz="2000">
                <a:solidFill>
                  <a:schemeClr val="tx1"/>
                </a:solidFill>
              </a:rPr>
              <a:t>Giảng viên nhiệt tình hướng dẫn.</a:t>
            </a:r>
          </a:p>
          <a:p>
            <a:pPr lvl="1"/>
            <a:r>
              <a:rPr lang="en-US" sz="2000">
                <a:solidFill>
                  <a:schemeClr val="tx1"/>
                </a:solidFill>
              </a:rPr>
              <a:t>Có kiến thức cơ bản về php và front-end.</a:t>
            </a:r>
          </a:p>
          <a:p>
            <a:pPr lvl="1"/>
            <a:r>
              <a:rPr lang="en-US" sz="2000">
                <a:solidFill>
                  <a:schemeClr val="tx1"/>
                </a:solidFill>
              </a:rPr>
              <a:t>Cộng đồng hỗ trợ của wordpress mạnh mẽ.</a:t>
            </a:r>
          </a:p>
          <a:p>
            <a:pPr lvl="1"/>
            <a:r>
              <a:rPr lang="en-US" sz="2000">
                <a:solidFill>
                  <a:schemeClr val="tx1"/>
                </a:solidFill>
              </a:rPr>
              <a:t>Được đào tạo đúng với chương trình học. (cụ thể là mảng web và ngôn ngữ php).</a:t>
            </a:r>
          </a:p>
          <a:p>
            <a:r>
              <a:rPr lang="en-US" sz="2000" smtClean="0">
                <a:solidFill>
                  <a:schemeClr val="tx1"/>
                </a:solidFill>
              </a:rPr>
              <a:t>8.2) Khó khan</a:t>
            </a:r>
          </a:p>
          <a:p>
            <a:pPr lvl="0"/>
            <a:r>
              <a:rPr lang="en-US" sz="2000">
                <a:solidFill>
                  <a:schemeClr val="tx1"/>
                </a:solidFill>
              </a:rPr>
              <a:t>Nguồn tài liệu tuy phong phú nhưng những kiến thức hay đều viết bằng tiếng anh mà tiếng anh lại bị hạn chế nên khó khăn trong việc tìm hiểu. </a:t>
            </a:r>
          </a:p>
          <a:p>
            <a:endParaRPr lang="en-US" sz="2000">
              <a:solidFill>
                <a:schemeClr val="tx1"/>
              </a:solidFill>
            </a:endParaRPr>
          </a:p>
        </p:txBody>
      </p:sp>
    </p:spTree>
    <p:extLst>
      <p:ext uri="{BB962C8B-B14F-4D97-AF65-F5344CB8AC3E}">
        <p14:creationId xmlns:p14="http://schemas.microsoft.com/office/powerpoint/2010/main" val="4141379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268583"/>
            <a:ext cx="8596668" cy="1320800"/>
          </a:xfrm>
        </p:spPr>
        <p:txBody>
          <a:bodyPr>
            <a:noAutofit/>
          </a:bodyPr>
          <a:lstStyle/>
          <a:p>
            <a:pPr algn="ctr"/>
            <a:r>
              <a:rPr lang="en-US" sz="4800" smtClean="0">
                <a:solidFill>
                  <a:schemeClr val="tx1"/>
                </a:solidFill>
              </a:rPr>
              <a:t>Cảm ơn cô và các bạn đã lắng nghe.</a:t>
            </a:r>
            <a:endParaRPr lang="en-US" sz="4800">
              <a:solidFill>
                <a:schemeClr val="tx1"/>
              </a:solidFill>
            </a:endParaRP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0620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mtClean="0">
                <a:solidFill>
                  <a:schemeClr val="tx1"/>
                </a:solidFill>
              </a:rPr>
              <a:t>2.WordPress là gì ?</a:t>
            </a:r>
            <a:endParaRPr lang="en-US" sz="4400">
              <a:solidFill>
                <a:schemeClr val="tx1"/>
              </a:solidFill>
            </a:endParaRPr>
          </a:p>
        </p:txBody>
      </p:sp>
      <p:sp>
        <p:nvSpPr>
          <p:cNvPr id="3" name="Content Placeholder 2"/>
          <p:cNvSpPr>
            <a:spLocks noGrp="1"/>
          </p:cNvSpPr>
          <p:nvPr>
            <p:ph idx="1"/>
          </p:nvPr>
        </p:nvSpPr>
        <p:spPr>
          <a:xfrm>
            <a:off x="677334" y="1389881"/>
            <a:ext cx="8596668" cy="3880773"/>
          </a:xfrm>
        </p:spPr>
        <p:txBody>
          <a:bodyPr>
            <a:noAutofit/>
          </a:bodyPr>
          <a:lstStyle/>
          <a:p>
            <a:r>
              <a:rPr lang="en-US" sz="2400" smtClean="0">
                <a:solidFill>
                  <a:schemeClr val="tx1"/>
                </a:solidFill>
              </a:rPr>
              <a:t>WordPress là một mã nguồn mở sử dụng PHP và sử dụng MySQL.</a:t>
            </a:r>
          </a:p>
          <a:p>
            <a:r>
              <a:rPr lang="en-US" sz="2400" smtClean="0">
                <a:solidFill>
                  <a:schemeClr val="tx1"/>
                </a:solidFill>
              </a:rPr>
              <a:t>WordPress hỗ trợ tạo trang web miễn phí, chỉ cần tải lên host là đã có một website hoàn chỉnh .</a:t>
            </a:r>
          </a:p>
          <a:p>
            <a:r>
              <a:rPr lang="en-US" sz="2400" smtClean="0">
                <a:solidFill>
                  <a:schemeClr val="tx1"/>
                </a:solidFill>
              </a:rPr>
              <a:t>Có nhiều theme đa dạng, phong phú( miễn phí và tính phí)</a:t>
            </a:r>
          </a:p>
          <a:p>
            <a:r>
              <a:rPr lang="en-US" sz="2400" smtClean="0">
                <a:solidFill>
                  <a:schemeClr val="tx1"/>
                </a:solidFill>
              </a:rPr>
              <a:t>Plugin hỗ trợ mạnh mẽ.</a:t>
            </a:r>
          </a:p>
          <a:p>
            <a:r>
              <a:rPr lang="en-US" sz="2400" smtClean="0">
                <a:solidFill>
                  <a:schemeClr val="tx1"/>
                </a:solidFill>
              </a:rPr>
              <a:t>WordPress hỗ trợ người dùng mạnh mẽ, ưu điểm như tạo website nhanh, miễn phí, dễ dàng nên hiện nay nhiều website tạo bằng Wordpress.</a:t>
            </a:r>
            <a:endParaRPr lang="en-US" sz="2400">
              <a:solidFill>
                <a:schemeClr val="tx1"/>
              </a:solidFill>
            </a:endParaRPr>
          </a:p>
        </p:txBody>
      </p:sp>
      <p:pic>
        <p:nvPicPr>
          <p:cNvPr id="1028" name="Picture 4" descr="Wordpress là gì? Những kiến thức cơ bản về WordPr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915" y="4934502"/>
            <a:ext cx="3082382" cy="173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22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smtClean="0">
                <a:solidFill>
                  <a:schemeClr val="tx1"/>
                </a:solidFill>
              </a:rPr>
              <a:t>3. Cài đặt WordPress</a:t>
            </a:r>
            <a:endParaRPr lang="en-US" sz="4400">
              <a:solidFill>
                <a:schemeClr val="tx1"/>
              </a:solidFill>
            </a:endParaRPr>
          </a:p>
        </p:txBody>
      </p:sp>
      <p:sp>
        <p:nvSpPr>
          <p:cNvPr id="3" name="Content Placeholder 2"/>
          <p:cNvSpPr>
            <a:spLocks noGrp="1"/>
          </p:cNvSpPr>
          <p:nvPr>
            <p:ph idx="1"/>
          </p:nvPr>
        </p:nvSpPr>
        <p:spPr>
          <a:xfrm>
            <a:off x="416076" y="1519819"/>
            <a:ext cx="8596668" cy="3880773"/>
          </a:xfrm>
        </p:spPr>
        <p:txBody>
          <a:bodyPr>
            <a:normAutofit lnSpcReduction="10000"/>
          </a:bodyPr>
          <a:lstStyle/>
          <a:p>
            <a:r>
              <a:rPr lang="en-US" sz="2800" smtClean="0">
                <a:solidFill>
                  <a:schemeClr val="tx1"/>
                </a:solidFill>
              </a:rPr>
              <a:t>Bước 1:</a:t>
            </a:r>
            <a:r>
              <a:rPr lang="en-US" sz="2800">
                <a:solidFill>
                  <a:schemeClr val="tx1"/>
                </a:solidFill>
              </a:rPr>
              <a:t>Dowload mã nguồn từ </a:t>
            </a:r>
            <a:r>
              <a:rPr lang="en-US" sz="2800">
                <a:solidFill>
                  <a:schemeClr val="tx1"/>
                </a:solidFill>
              </a:rPr>
              <a:t>website </a:t>
            </a:r>
            <a:r>
              <a:rPr lang="en-US" sz="2800" smtClean="0">
                <a:solidFill>
                  <a:schemeClr val="tx1"/>
                </a:solidFill>
              </a:rPr>
              <a:t>WordPress.org.</a:t>
            </a:r>
          </a:p>
          <a:p>
            <a:r>
              <a:rPr lang="en-US" sz="2800" smtClean="0">
                <a:solidFill>
                  <a:schemeClr val="tx1"/>
                </a:solidFill>
              </a:rPr>
              <a:t>Bước 2:</a:t>
            </a:r>
            <a:r>
              <a:rPr lang="en-US" sz="2800">
                <a:solidFill>
                  <a:schemeClr val="tx1"/>
                </a:solidFill>
              </a:rPr>
              <a:t>Copy mã nguồn WordPress dán vào </a:t>
            </a:r>
            <a:r>
              <a:rPr lang="en-US" sz="2800">
                <a:solidFill>
                  <a:schemeClr val="tx1"/>
                </a:solidFill>
              </a:rPr>
              <a:t>localhost</a:t>
            </a:r>
            <a:r>
              <a:rPr lang="en-US" sz="2800" smtClean="0">
                <a:solidFill>
                  <a:schemeClr val="tx1"/>
                </a:solidFill>
              </a:rPr>
              <a:t>.</a:t>
            </a:r>
          </a:p>
          <a:p>
            <a:r>
              <a:rPr lang="en-US" sz="2800">
                <a:solidFill>
                  <a:schemeClr val="tx1"/>
                </a:solidFill>
              </a:rPr>
              <a:t>Bước 3: Tạo </a:t>
            </a:r>
            <a:r>
              <a:rPr lang="en-US" sz="2800">
                <a:solidFill>
                  <a:schemeClr val="tx1"/>
                </a:solidFill>
              </a:rPr>
              <a:t>database </a:t>
            </a:r>
            <a:r>
              <a:rPr lang="en-US" sz="2800" smtClean="0">
                <a:solidFill>
                  <a:schemeClr val="tx1"/>
                </a:solidFill>
              </a:rPr>
              <a:t>WordPress.</a:t>
            </a:r>
          </a:p>
          <a:p>
            <a:pPr lvl="0"/>
            <a:r>
              <a:rPr lang="en-US" sz="2800">
                <a:solidFill>
                  <a:schemeClr val="tx1"/>
                </a:solidFill>
              </a:rPr>
              <a:t>Bước 4: Tiến hành cài đặt website WordPress.</a:t>
            </a:r>
          </a:p>
          <a:p>
            <a:pPr lvl="0"/>
            <a:r>
              <a:rPr lang="en-US" sz="2800">
                <a:solidFill>
                  <a:schemeClr val="tx1"/>
                </a:solidFill>
              </a:rPr>
              <a:t>Bước 5: Vào trình </a:t>
            </a:r>
            <a:r>
              <a:rPr lang="en-US" sz="2800">
                <a:solidFill>
                  <a:schemeClr val="tx1"/>
                </a:solidFill>
              </a:rPr>
              <a:t>quản </a:t>
            </a:r>
            <a:r>
              <a:rPr lang="en-US" sz="2800" smtClean="0">
                <a:solidFill>
                  <a:schemeClr val="tx1"/>
                </a:solidFill>
              </a:rPr>
              <a:t>trị và tùy chỉnh nội dung trang web.</a:t>
            </a:r>
            <a:endParaRPr lang="en-US" sz="2800">
              <a:solidFill>
                <a:schemeClr val="tx1"/>
              </a:solidFill>
            </a:endParaRPr>
          </a:p>
          <a:p>
            <a:endParaRPr lang="en-US">
              <a:solidFill>
                <a:schemeClr val="tx1"/>
              </a:solidFill>
            </a:endParaRPr>
          </a:p>
        </p:txBody>
      </p:sp>
      <p:pic>
        <p:nvPicPr>
          <p:cNvPr id="5" name="Picture 4"/>
          <p:cNvPicPr>
            <a:picLocks noChangeAspect="1"/>
          </p:cNvPicPr>
          <p:nvPr/>
        </p:nvPicPr>
        <p:blipFill>
          <a:blip r:embed="rId2"/>
          <a:stretch>
            <a:fillRect/>
          </a:stretch>
        </p:blipFill>
        <p:spPr>
          <a:xfrm>
            <a:off x="7277987" y="1096456"/>
            <a:ext cx="3773191" cy="1182526"/>
          </a:xfrm>
          <a:prstGeom prst="rect">
            <a:avLst/>
          </a:prstGeom>
        </p:spPr>
      </p:pic>
    </p:spTree>
    <p:extLst>
      <p:ext uri="{BB962C8B-B14F-4D97-AF65-F5344CB8AC3E}">
        <p14:creationId xmlns:p14="http://schemas.microsoft.com/office/powerpoint/2010/main" val="3462950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9966"/>
            <a:ext cx="9289626" cy="1320800"/>
          </a:xfrm>
        </p:spPr>
        <p:txBody>
          <a:bodyPr>
            <a:noAutofit/>
          </a:bodyPr>
          <a:lstStyle/>
          <a:p>
            <a:r>
              <a:rPr lang="en-US" sz="4000" smtClean="0">
                <a:solidFill>
                  <a:schemeClr val="tx1"/>
                </a:solidFill>
              </a:rPr>
              <a:t>4.Cài đặt và thiết lập plugin WooCommerce.</a:t>
            </a:r>
            <a:endParaRPr lang="en-US" sz="4000">
              <a:solidFill>
                <a:schemeClr val="tx1"/>
              </a:solidFill>
            </a:endParaRPr>
          </a:p>
        </p:txBody>
      </p:sp>
      <p:sp>
        <p:nvSpPr>
          <p:cNvPr id="3" name="Content Placeholder 2"/>
          <p:cNvSpPr>
            <a:spLocks noGrp="1"/>
          </p:cNvSpPr>
          <p:nvPr>
            <p:ph idx="1"/>
          </p:nvPr>
        </p:nvSpPr>
        <p:spPr>
          <a:xfrm>
            <a:off x="677334" y="1781767"/>
            <a:ext cx="8596668" cy="3880773"/>
          </a:xfrm>
        </p:spPr>
        <p:txBody>
          <a:bodyPr>
            <a:normAutofit/>
          </a:bodyPr>
          <a:lstStyle/>
          <a:p>
            <a:r>
              <a:rPr lang="en-US" sz="2800" smtClean="0">
                <a:solidFill>
                  <a:schemeClr val="tx1"/>
                </a:solidFill>
              </a:rPr>
              <a:t>Bước 1: Tìm kiếm plugin WooCommerce của WordPress và tiến hành Install.</a:t>
            </a:r>
            <a:endParaRPr lang="en-US" sz="2800">
              <a:solidFill>
                <a:schemeClr val="tx1"/>
              </a:solidFill>
            </a:endParaRPr>
          </a:p>
        </p:txBody>
      </p:sp>
      <p:pic>
        <p:nvPicPr>
          <p:cNvPr id="4" name="Picture 3" descr="C:\Users\VANHIE~1\AppData\Local\Temp\SNAGHTML1577620d.PNG"/>
          <p:cNvPicPr/>
          <p:nvPr/>
        </p:nvPicPr>
        <p:blipFill>
          <a:blip r:embed="rId2">
            <a:extLst>
              <a:ext uri="{28A0092B-C50C-407E-A947-70E740481C1C}">
                <a14:useLocalDpi xmlns:a14="http://schemas.microsoft.com/office/drawing/2010/main" val="0"/>
              </a:ext>
            </a:extLst>
          </a:blip>
          <a:srcRect/>
          <a:stretch>
            <a:fillRect/>
          </a:stretch>
        </p:blipFill>
        <p:spPr bwMode="auto">
          <a:xfrm>
            <a:off x="677334" y="2870311"/>
            <a:ext cx="9233076" cy="2983230"/>
          </a:xfrm>
          <a:prstGeom prst="rect">
            <a:avLst/>
          </a:prstGeom>
          <a:noFill/>
          <a:ln>
            <a:noFill/>
          </a:ln>
        </p:spPr>
      </p:pic>
    </p:spTree>
    <p:extLst>
      <p:ext uri="{BB962C8B-B14F-4D97-AF65-F5344CB8AC3E}">
        <p14:creationId xmlns:p14="http://schemas.microsoft.com/office/powerpoint/2010/main" val="2599192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7334" y="609601"/>
            <a:ext cx="8596668" cy="5431762"/>
          </a:xfrm>
        </p:spPr>
        <p:txBody>
          <a:bodyPr>
            <a:normAutofit/>
          </a:bodyPr>
          <a:lstStyle/>
          <a:p>
            <a:r>
              <a:rPr lang="en-US" sz="2800" smtClean="0"/>
              <a:t>Bước 2: Sau khi cài đặt thành công thì tiến hành kích hoạt. Khi kích hoạt, giao diện trang thiết lập của WooCommerce hiển thị ra và nhấn Bắt đầu để sang bước tiếp theo</a:t>
            </a:r>
            <a:endParaRPr lang="en-US" sz="2800"/>
          </a:p>
        </p:txBody>
      </p:sp>
      <p:pic>
        <p:nvPicPr>
          <p:cNvPr id="4" name="Picture 3" descr="thiet-lap-woocommerce-0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1155" y="2398276"/>
            <a:ext cx="5143862" cy="4046357"/>
          </a:xfrm>
          <a:prstGeom prst="rect">
            <a:avLst/>
          </a:prstGeom>
          <a:noFill/>
          <a:ln>
            <a:noFill/>
          </a:ln>
        </p:spPr>
      </p:pic>
    </p:spTree>
    <p:extLst>
      <p:ext uri="{BB962C8B-B14F-4D97-AF65-F5344CB8AC3E}">
        <p14:creationId xmlns:p14="http://schemas.microsoft.com/office/powerpoint/2010/main" val="193784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287383"/>
            <a:ext cx="4312677" cy="5753979"/>
          </a:xfrm>
        </p:spPr>
        <p:txBody>
          <a:bodyPr>
            <a:normAutofit/>
          </a:bodyPr>
          <a:lstStyle/>
          <a:p>
            <a:r>
              <a:rPr lang="en-US" sz="2800" smtClean="0"/>
              <a:t>Bước 3: Đến bước này, WooCommerce sẽ bắt buộc cài các trang như Cửa hang, giỏ hang,… vì mấy trang này quan trọng cho một website bán hang.</a:t>
            </a:r>
            <a:endParaRPr lang="en-US" sz="2800"/>
          </a:p>
        </p:txBody>
      </p:sp>
      <p:pic>
        <p:nvPicPr>
          <p:cNvPr id="4" name="Picture 3" descr="https://thachpham.com/wp-content/uploads/2015/10/cai-dat-woocommerce-03.jpg"/>
          <p:cNvPicPr/>
          <p:nvPr/>
        </p:nvPicPr>
        <p:blipFill>
          <a:blip r:embed="rId2">
            <a:extLst>
              <a:ext uri="{28A0092B-C50C-407E-A947-70E740481C1C}">
                <a14:useLocalDpi xmlns:a14="http://schemas.microsoft.com/office/drawing/2010/main" val="0"/>
              </a:ext>
            </a:extLst>
          </a:blip>
          <a:srcRect/>
          <a:stretch>
            <a:fillRect/>
          </a:stretch>
        </p:blipFill>
        <p:spPr bwMode="auto">
          <a:xfrm>
            <a:off x="5290457" y="425094"/>
            <a:ext cx="4689566" cy="5616268"/>
          </a:xfrm>
          <a:prstGeom prst="rect">
            <a:avLst/>
          </a:prstGeom>
          <a:noFill/>
          <a:ln>
            <a:noFill/>
          </a:ln>
        </p:spPr>
      </p:pic>
    </p:spTree>
    <p:extLst>
      <p:ext uri="{BB962C8B-B14F-4D97-AF65-F5344CB8AC3E}">
        <p14:creationId xmlns:p14="http://schemas.microsoft.com/office/powerpoint/2010/main" val="211184516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84</TotalTime>
  <Words>1254</Words>
  <Application>Microsoft Office PowerPoint</Application>
  <PresentationFormat>Widescreen</PresentationFormat>
  <Paragraphs>105</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Trebuchet MS</vt:lpstr>
      <vt:lpstr>Wingdings 3</vt:lpstr>
      <vt:lpstr>Facet</vt:lpstr>
      <vt:lpstr>BÁO CÁO ĐỒ ÁN CMS</vt:lpstr>
      <vt:lpstr>Nhóm 4</vt:lpstr>
      <vt:lpstr>Đề tài   WEBSITE BÁN HÀNG ĐIỆN TỬ</vt:lpstr>
      <vt:lpstr>1.Mô tả đề tài</vt:lpstr>
      <vt:lpstr>2.WordPress là gì ?</vt:lpstr>
      <vt:lpstr>3. Cài đặt WordPress</vt:lpstr>
      <vt:lpstr>4.Cài đặt và thiết lập plugin WooCommerce.</vt:lpstr>
      <vt:lpstr>PowerPoint Presentation</vt:lpstr>
      <vt:lpstr>PowerPoint Presentation</vt:lpstr>
      <vt:lpstr>PowerPoint Presentation</vt:lpstr>
      <vt:lpstr>PowerPoint Presentation</vt:lpstr>
      <vt:lpstr>PowerPoint Presentation</vt:lpstr>
      <vt:lpstr>5. Lập trình theme WordPress.</vt:lpstr>
      <vt:lpstr>Hướng dẫn tạo và chỉnh sửa theme WordPress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Giao diện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 Tạo plugin random sản phẩm</vt:lpstr>
      <vt:lpstr>PowerPoint Presentation</vt:lpstr>
      <vt:lpstr>PowerPoint Presentation</vt:lpstr>
      <vt:lpstr>PowerPoint Presentation</vt:lpstr>
      <vt:lpstr>PowerPoint Presentation</vt:lpstr>
      <vt:lpstr>PowerPoint Presentation</vt:lpstr>
      <vt:lpstr>PowerPoint Presentation</vt:lpstr>
      <vt:lpstr>Kết quả khi sử dung plugin random</vt:lpstr>
      <vt:lpstr>8. Thuận lợi và khó khăn</vt:lpstr>
      <vt:lpstr>Cảm ơn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CMS</dc:title>
  <dc:creator>Nguyễn Đức Duy</dc:creator>
  <cp:lastModifiedBy>Nguyễn Đức Duy</cp:lastModifiedBy>
  <cp:revision>10</cp:revision>
  <dcterms:created xsi:type="dcterms:W3CDTF">2021-01-06T16:49:53Z</dcterms:created>
  <dcterms:modified xsi:type="dcterms:W3CDTF">2021-01-06T18:14:50Z</dcterms:modified>
</cp:coreProperties>
</file>